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93" r:id="rId3"/>
    <p:sldId id="294" r:id="rId4"/>
    <p:sldId id="295" r:id="rId5"/>
    <p:sldId id="297" r:id="rId6"/>
    <p:sldId id="274" r:id="rId7"/>
    <p:sldId id="269" r:id="rId8"/>
    <p:sldId id="270" r:id="rId9"/>
    <p:sldId id="275" r:id="rId10"/>
    <p:sldId id="271" r:id="rId11"/>
    <p:sldId id="276" r:id="rId12"/>
    <p:sldId id="277" r:id="rId13"/>
    <p:sldId id="267" r:id="rId14"/>
    <p:sldId id="261" r:id="rId15"/>
    <p:sldId id="278" r:id="rId16"/>
    <p:sldId id="292" r:id="rId17"/>
    <p:sldId id="280" r:id="rId18"/>
    <p:sldId id="281" r:id="rId19"/>
    <p:sldId id="282" r:id="rId20"/>
    <p:sldId id="283" r:id="rId21"/>
    <p:sldId id="284" r:id="rId22"/>
    <p:sldId id="290" r:id="rId23"/>
    <p:sldId id="285" r:id="rId24"/>
    <p:sldId id="286" r:id="rId25"/>
    <p:sldId id="287" r:id="rId26"/>
    <p:sldId id="288" r:id="rId27"/>
    <p:sldId id="262" r:id="rId28"/>
    <p:sldId id="264" r:id="rId29"/>
    <p:sldId id="265" r:id="rId30"/>
    <p:sldId id="291" r:id="rId31"/>
    <p:sldId id="298" r:id="rId32"/>
    <p:sldId id="296" r:id="rId33"/>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na Nijkamp" initials="R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p:cViewPr varScale="1">
        <p:scale>
          <a:sx n="118" d="100"/>
          <a:sy n="118" d="100"/>
        </p:scale>
        <p:origin x="13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0-18T13:51:23.473" idx="1">
    <p:pos x="10" y="10"/>
    <p:text>dit zijn de beelden uit de vorige les?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ltLang="nl-NL"/>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altLang="nl-NL"/>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nl-NL" noProof="0" smtClean="0"/>
              <a:t>Klik om de opmaakprofielen van de modeltekst te bewerken</a:t>
            </a:r>
          </a:p>
          <a:p>
            <a:pPr lvl="1"/>
            <a:r>
              <a:rPr lang="en-GB" altLang="nl-NL" noProof="0" smtClean="0"/>
              <a:t>Tweede niveau</a:t>
            </a:r>
          </a:p>
          <a:p>
            <a:pPr lvl="2"/>
            <a:r>
              <a:rPr lang="en-GB" altLang="nl-NL" noProof="0" smtClean="0"/>
              <a:t>Derde niveau</a:t>
            </a:r>
          </a:p>
          <a:p>
            <a:pPr lvl="3"/>
            <a:r>
              <a:rPr lang="en-GB" altLang="nl-NL" noProof="0" smtClean="0"/>
              <a:t>Vierde niveau</a:t>
            </a:r>
          </a:p>
          <a:p>
            <a:pPr lvl="4"/>
            <a:r>
              <a:rPr lang="en-GB" altLang="nl-NL" noProof="0" smtClean="0"/>
              <a:t>Vijfde niveau</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ltLang="nl-NL"/>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7FAD2EE-F3F1-4093-B164-E2501CC47D56}" type="slidenum">
              <a:rPr lang="en-GB" altLang="nl-NL"/>
              <a:pPr>
                <a:defRPr/>
              </a:pPr>
              <a:t>‹nr.›</a:t>
            </a:fld>
            <a:endParaRPr lang="en-GB" altLang="nl-NL"/>
          </a:p>
        </p:txBody>
      </p:sp>
    </p:spTree>
    <p:extLst>
      <p:ext uri="{BB962C8B-B14F-4D97-AF65-F5344CB8AC3E}">
        <p14:creationId xmlns:p14="http://schemas.microsoft.com/office/powerpoint/2010/main" val="4096770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12CFDA9-7377-4C3B-B326-D4478496DD8C}" type="slidenum">
              <a:rPr lang="en-GB" altLang="nl-NL" smtClean="0"/>
              <a:pPr/>
              <a:t>28</a:t>
            </a:fld>
            <a:endParaRPr lang="en-GB" altLang="nl-NL"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14400" y="4343400"/>
            <a:ext cx="5029200" cy="4114800"/>
          </a:xfrm>
          <a:noFill/>
        </p:spPr>
        <p:txBody>
          <a:bodyPr/>
          <a:lstStyle/>
          <a:p>
            <a:pPr eaLnBrk="1" hangingPunct="1"/>
            <a:r>
              <a:rPr lang="en-GB" altLang="nl-NL" smtClean="0"/>
              <a:t>Hier audio?</a:t>
            </a:r>
          </a:p>
        </p:txBody>
      </p:sp>
    </p:spTree>
    <p:extLst>
      <p:ext uri="{BB962C8B-B14F-4D97-AF65-F5344CB8AC3E}">
        <p14:creationId xmlns:p14="http://schemas.microsoft.com/office/powerpoint/2010/main" val="4198463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6" name="Rectangle 6"/>
          <p:cNvSpPr>
            <a:spLocks noGrp="1" noChangeArrowheads="1"/>
          </p:cNvSpPr>
          <p:nvPr>
            <p:ph type="sldNum" sz="quarter" idx="12"/>
          </p:nvPr>
        </p:nvSpPr>
        <p:spPr>
          <a:ln/>
        </p:spPr>
        <p:txBody>
          <a:bodyPr/>
          <a:lstStyle>
            <a:lvl1pPr>
              <a:defRPr/>
            </a:lvl1pPr>
          </a:lstStyle>
          <a:p>
            <a:pPr>
              <a:defRPr/>
            </a:pPr>
            <a:fld id="{8ECAD326-FCB0-4D04-808B-73DF9E0A2C1E}" type="slidenum">
              <a:rPr lang="en-GB" altLang="nl-NL"/>
              <a:pPr>
                <a:defRPr/>
              </a:pPr>
              <a:t>‹nr.›</a:t>
            </a:fld>
            <a:endParaRPr lang="en-GB" altLang="nl-NL"/>
          </a:p>
        </p:txBody>
      </p:sp>
    </p:spTree>
    <p:extLst>
      <p:ext uri="{BB962C8B-B14F-4D97-AF65-F5344CB8AC3E}">
        <p14:creationId xmlns:p14="http://schemas.microsoft.com/office/powerpoint/2010/main" val="2079693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6" name="Rectangle 6"/>
          <p:cNvSpPr>
            <a:spLocks noGrp="1" noChangeArrowheads="1"/>
          </p:cNvSpPr>
          <p:nvPr>
            <p:ph type="sldNum" sz="quarter" idx="12"/>
          </p:nvPr>
        </p:nvSpPr>
        <p:spPr>
          <a:ln/>
        </p:spPr>
        <p:txBody>
          <a:bodyPr/>
          <a:lstStyle>
            <a:lvl1pPr>
              <a:defRPr/>
            </a:lvl1pPr>
          </a:lstStyle>
          <a:p>
            <a:pPr>
              <a:defRPr/>
            </a:pPr>
            <a:fld id="{00AA4515-BE02-416B-80BC-8C4341D37F07}" type="slidenum">
              <a:rPr lang="en-GB" altLang="nl-NL"/>
              <a:pPr>
                <a:defRPr/>
              </a:pPr>
              <a:t>‹nr.›</a:t>
            </a:fld>
            <a:endParaRPr lang="en-GB" altLang="nl-NL"/>
          </a:p>
        </p:txBody>
      </p:sp>
    </p:spTree>
    <p:extLst>
      <p:ext uri="{BB962C8B-B14F-4D97-AF65-F5344CB8AC3E}">
        <p14:creationId xmlns:p14="http://schemas.microsoft.com/office/powerpoint/2010/main" val="283291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6" name="Rectangle 6"/>
          <p:cNvSpPr>
            <a:spLocks noGrp="1" noChangeArrowheads="1"/>
          </p:cNvSpPr>
          <p:nvPr>
            <p:ph type="sldNum" sz="quarter" idx="12"/>
          </p:nvPr>
        </p:nvSpPr>
        <p:spPr>
          <a:ln/>
        </p:spPr>
        <p:txBody>
          <a:bodyPr/>
          <a:lstStyle>
            <a:lvl1pPr>
              <a:defRPr/>
            </a:lvl1pPr>
          </a:lstStyle>
          <a:p>
            <a:pPr>
              <a:defRPr/>
            </a:pPr>
            <a:fld id="{F7FF2A6C-873B-4C25-9E0F-A8F2B845DC1C}" type="slidenum">
              <a:rPr lang="en-GB" altLang="nl-NL"/>
              <a:pPr>
                <a:defRPr/>
              </a:pPr>
              <a:t>‹nr.›</a:t>
            </a:fld>
            <a:endParaRPr lang="en-GB" altLang="nl-NL"/>
          </a:p>
        </p:txBody>
      </p:sp>
    </p:spTree>
    <p:extLst>
      <p:ext uri="{BB962C8B-B14F-4D97-AF65-F5344CB8AC3E}">
        <p14:creationId xmlns:p14="http://schemas.microsoft.com/office/powerpoint/2010/main" val="323143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6" name="Rectangle 6"/>
          <p:cNvSpPr>
            <a:spLocks noGrp="1" noChangeArrowheads="1"/>
          </p:cNvSpPr>
          <p:nvPr>
            <p:ph type="sldNum" sz="quarter" idx="12"/>
          </p:nvPr>
        </p:nvSpPr>
        <p:spPr>
          <a:ln/>
        </p:spPr>
        <p:txBody>
          <a:bodyPr/>
          <a:lstStyle>
            <a:lvl1pPr>
              <a:defRPr/>
            </a:lvl1pPr>
          </a:lstStyle>
          <a:p>
            <a:pPr>
              <a:defRPr/>
            </a:pPr>
            <a:fld id="{B7C204E9-132C-4BAB-8A5B-3AEB7701E4BD}" type="slidenum">
              <a:rPr lang="en-GB" altLang="nl-NL"/>
              <a:pPr>
                <a:defRPr/>
              </a:pPr>
              <a:t>‹nr.›</a:t>
            </a:fld>
            <a:endParaRPr lang="en-GB" altLang="nl-NL"/>
          </a:p>
        </p:txBody>
      </p:sp>
    </p:spTree>
    <p:extLst>
      <p:ext uri="{BB962C8B-B14F-4D97-AF65-F5344CB8AC3E}">
        <p14:creationId xmlns:p14="http://schemas.microsoft.com/office/powerpoint/2010/main" val="641792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6" name="Rectangle 6"/>
          <p:cNvSpPr>
            <a:spLocks noGrp="1" noChangeArrowheads="1"/>
          </p:cNvSpPr>
          <p:nvPr>
            <p:ph type="sldNum" sz="quarter" idx="12"/>
          </p:nvPr>
        </p:nvSpPr>
        <p:spPr>
          <a:ln/>
        </p:spPr>
        <p:txBody>
          <a:bodyPr/>
          <a:lstStyle>
            <a:lvl1pPr>
              <a:defRPr/>
            </a:lvl1pPr>
          </a:lstStyle>
          <a:p>
            <a:pPr>
              <a:defRPr/>
            </a:pPr>
            <a:fld id="{3C3BBCDD-2C36-4C9F-9068-73A5D1C1906B}" type="slidenum">
              <a:rPr lang="en-GB" altLang="nl-NL"/>
              <a:pPr>
                <a:defRPr/>
              </a:pPr>
              <a:t>‹nr.›</a:t>
            </a:fld>
            <a:endParaRPr lang="en-GB" altLang="nl-NL"/>
          </a:p>
        </p:txBody>
      </p:sp>
    </p:spTree>
    <p:extLst>
      <p:ext uri="{BB962C8B-B14F-4D97-AF65-F5344CB8AC3E}">
        <p14:creationId xmlns:p14="http://schemas.microsoft.com/office/powerpoint/2010/main" val="1328827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7" name="Rectangle 6"/>
          <p:cNvSpPr>
            <a:spLocks noGrp="1" noChangeArrowheads="1"/>
          </p:cNvSpPr>
          <p:nvPr>
            <p:ph type="sldNum" sz="quarter" idx="12"/>
          </p:nvPr>
        </p:nvSpPr>
        <p:spPr>
          <a:ln/>
        </p:spPr>
        <p:txBody>
          <a:bodyPr/>
          <a:lstStyle>
            <a:lvl1pPr>
              <a:defRPr/>
            </a:lvl1pPr>
          </a:lstStyle>
          <a:p>
            <a:pPr>
              <a:defRPr/>
            </a:pPr>
            <a:fld id="{1F49DD50-7754-4FD9-BDA8-EF5C585125DA}" type="slidenum">
              <a:rPr lang="en-GB" altLang="nl-NL"/>
              <a:pPr>
                <a:defRPr/>
              </a:pPr>
              <a:t>‹nr.›</a:t>
            </a:fld>
            <a:endParaRPr lang="en-GB" altLang="nl-NL"/>
          </a:p>
        </p:txBody>
      </p:sp>
    </p:spTree>
    <p:extLst>
      <p:ext uri="{BB962C8B-B14F-4D97-AF65-F5344CB8AC3E}">
        <p14:creationId xmlns:p14="http://schemas.microsoft.com/office/powerpoint/2010/main" val="3090223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9" name="Rectangle 6"/>
          <p:cNvSpPr>
            <a:spLocks noGrp="1" noChangeArrowheads="1"/>
          </p:cNvSpPr>
          <p:nvPr>
            <p:ph type="sldNum" sz="quarter" idx="12"/>
          </p:nvPr>
        </p:nvSpPr>
        <p:spPr>
          <a:ln/>
        </p:spPr>
        <p:txBody>
          <a:bodyPr/>
          <a:lstStyle>
            <a:lvl1pPr>
              <a:defRPr/>
            </a:lvl1pPr>
          </a:lstStyle>
          <a:p>
            <a:pPr>
              <a:defRPr/>
            </a:pPr>
            <a:fld id="{32AFA6CE-1D09-4B4B-8652-E1CE11BB05AC}" type="slidenum">
              <a:rPr lang="en-GB" altLang="nl-NL"/>
              <a:pPr>
                <a:defRPr/>
              </a:pPr>
              <a:t>‹nr.›</a:t>
            </a:fld>
            <a:endParaRPr lang="en-GB" altLang="nl-NL"/>
          </a:p>
        </p:txBody>
      </p:sp>
    </p:spTree>
    <p:extLst>
      <p:ext uri="{BB962C8B-B14F-4D97-AF65-F5344CB8AC3E}">
        <p14:creationId xmlns:p14="http://schemas.microsoft.com/office/powerpoint/2010/main" val="3789773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5" name="Rectangle 6"/>
          <p:cNvSpPr>
            <a:spLocks noGrp="1" noChangeArrowheads="1"/>
          </p:cNvSpPr>
          <p:nvPr>
            <p:ph type="sldNum" sz="quarter" idx="12"/>
          </p:nvPr>
        </p:nvSpPr>
        <p:spPr>
          <a:ln/>
        </p:spPr>
        <p:txBody>
          <a:bodyPr/>
          <a:lstStyle>
            <a:lvl1pPr>
              <a:defRPr/>
            </a:lvl1pPr>
          </a:lstStyle>
          <a:p>
            <a:pPr>
              <a:defRPr/>
            </a:pPr>
            <a:fld id="{3E8793AC-BCBA-41DF-848A-6908E639BA1D}" type="slidenum">
              <a:rPr lang="en-GB" altLang="nl-NL"/>
              <a:pPr>
                <a:defRPr/>
              </a:pPr>
              <a:t>‹nr.›</a:t>
            </a:fld>
            <a:endParaRPr lang="en-GB" altLang="nl-NL"/>
          </a:p>
        </p:txBody>
      </p:sp>
    </p:spTree>
    <p:extLst>
      <p:ext uri="{BB962C8B-B14F-4D97-AF65-F5344CB8AC3E}">
        <p14:creationId xmlns:p14="http://schemas.microsoft.com/office/powerpoint/2010/main" val="212100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4" name="Rectangle 6"/>
          <p:cNvSpPr>
            <a:spLocks noGrp="1" noChangeArrowheads="1"/>
          </p:cNvSpPr>
          <p:nvPr>
            <p:ph type="sldNum" sz="quarter" idx="12"/>
          </p:nvPr>
        </p:nvSpPr>
        <p:spPr>
          <a:ln/>
        </p:spPr>
        <p:txBody>
          <a:bodyPr/>
          <a:lstStyle>
            <a:lvl1pPr>
              <a:defRPr/>
            </a:lvl1pPr>
          </a:lstStyle>
          <a:p>
            <a:pPr>
              <a:defRPr/>
            </a:pPr>
            <a:fld id="{B9EEB3A2-DA92-4EFC-A256-D916B7E8131A}" type="slidenum">
              <a:rPr lang="en-GB" altLang="nl-NL"/>
              <a:pPr>
                <a:defRPr/>
              </a:pPr>
              <a:t>‹nr.›</a:t>
            </a:fld>
            <a:endParaRPr lang="en-GB" altLang="nl-NL"/>
          </a:p>
        </p:txBody>
      </p:sp>
    </p:spTree>
    <p:extLst>
      <p:ext uri="{BB962C8B-B14F-4D97-AF65-F5344CB8AC3E}">
        <p14:creationId xmlns:p14="http://schemas.microsoft.com/office/powerpoint/2010/main" val="1706851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7" name="Rectangle 6"/>
          <p:cNvSpPr>
            <a:spLocks noGrp="1" noChangeArrowheads="1"/>
          </p:cNvSpPr>
          <p:nvPr>
            <p:ph type="sldNum" sz="quarter" idx="12"/>
          </p:nvPr>
        </p:nvSpPr>
        <p:spPr>
          <a:ln/>
        </p:spPr>
        <p:txBody>
          <a:bodyPr/>
          <a:lstStyle>
            <a:lvl1pPr>
              <a:defRPr/>
            </a:lvl1pPr>
          </a:lstStyle>
          <a:p>
            <a:pPr>
              <a:defRPr/>
            </a:pPr>
            <a:fld id="{100711DD-6776-4A44-9C44-8A617EB71684}" type="slidenum">
              <a:rPr lang="en-GB" altLang="nl-NL"/>
              <a:pPr>
                <a:defRPr/>
              </a:pPr>
              <a:t>‹nr.›</a:t>
            </a:fld>
            <a:endParaRPr lang="en-GB" altLang="nl-NL"/>
          </a:p>
        </p:txBody>
      </p:sp>
    </p:spTree>
    <p:extLst>
      <p:ext uri="{BB962C8B-B14F-4D97-AF65-F5344CB8AC3E}">
        <p14:creationId xmlns:p14="http://schemas.microsoft.com/office/powerpoint/2010/main" val="1636238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7" name="Rectangle 6"/>
          <p:cNvSpPr>
            <a:spLocks noGrp="1" noChangeArrowheads="1"/>
          </p:cNvSpPr>
          <p:nvPr>
            <p:ph type="sldNum" sz="quarter" idx="12"/>
          </p:nvPr>
        </p:nvSpPr>
        <p:spPr>
          <a:ln/>
        </p:spPr>
        <p:txBody>
          <a:bodyPr/>
          <a:lstStyle>
            <a:lvl1pPr>
              <a:defRPr/>
            </a:lvl1pPr>
          </a:lstStyle>
          <a:p>
            <a:pPr>
              <a:defRPr/>
            </a:pPr>
            <a:fld id="{C63047D9-36F5-4642-AC64-CF382A15A92D}" type="slidenum">
              <a:rPr lang="en-GB" altLang="nl-NL"/>
              <a:pPr>
                <a:defRPr/>
              </a:pPr>
              <a:t>‹nr.›</a:t>
            </a:fld>
            <a:endParaRPr lang="en-GB" altLang="nl-NL"/>
          </a:p>
        </p:txBody>
      </p:sp>
    </p:spTree>
    <p:extLst>
      <p:ext uri="{BB962C8B-B14F-4D97-AF65-F5344CB8AC3E}">
        <p14:creationId xmlns:p14="http://schemas.microsoft.com/office/powerpoint/2010/main" val="4286988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nl-NL" smtClean="0"/>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nl-NL" smtClean="0"/>
              <a:t>Klik om de opmaakprofielen van de modeltekst te bewerken</a:t>
            </a:r>
          </a:p>
          <a:p>
            <a:pPr lvl="1"/>
            <a:r>
              <a:rPr lang="en-GB" altLang="nl-NL" smtClean="0"/>
              <a:t>Tweede niveau</a:t>
            </a:r>
          </a:p>
          <a:p>
            <a:pPr lvl="2"/>
            <a:r>
              <a:rPr lang="en-GB" altLang="nl-NL" smtClean="0"/>
              <a:t>Derde niveau</a:t>
            </a:r>
          </a:p>
          <a:p>
            <a:pPr lvl="3"/>
            <a:r>
              <a:rPr lang="en-GB" altLang="nl-NL" smtClean="0"/>
              <a:t>Vierde niveau</a:t>
            </a:r>
          </a:p>
          <a:p>
            <a:pPr lvl="4"/>
            <a:r>
              <a:rPr lang="en-GB" altLang="nl-NL" smtClean="0"/>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GB" altLang="nl-N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GB" altLang="nl-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A5E4BA3-663D-4271-AF76-56B349206E44}" type="slidenum">
              <a:rPr lang="en-GB" altLang="nl-NL"/>
              <a:pPr>
                <a:defRPr/>
              </a:pPr>
              <a:t>‹nr.›</a:t>
            </a:fld>
            <a:endParaRPr lang="en-GB" alt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http://www.food-nutrition.nl/assets/sites/4/wageningen-ur2.jpg" TargetMode="External"/><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http://disabilitystudies.nl/sites/20151027.disabilitystudies.nl/files/logo-disability-studies-nederland.png" TargetMode="External"/><Relationship Id="rId5" Type="http://schemas.openxmlformats.org/officeDocument/2006/relationships/image" Target="../media/image4.png"/><Relationship Id="rId10" Type="http://schemas.openxmlformats.org/officeDocument/2006/relationships/image" Target="http://www.participatiekompas.nl/sites/default/files/1-1_logo_ZonMw_0.jpg" TargetMode="External"/><Relationship Id="rId4" Type="http://schemas.openxmlformats.org/officeDocument/2006/relationships/image" Target="../media/image3.jpeg"/><Relationship Id="rId9"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PCWIGN3181U"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emhLcu_Ra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Afbeelding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692400"/>
            <a:ext cx="17156113" cy="726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kstvak 4"/>
          <p:cNvSpPr txBox="1">
            <a:spLocks noChangeArrowheads="1"/>
          </p:cNvSpPr>
          <p:nvPr/>
        </p:nvSpPr>
        <p:spPr bwMode="auto">
          <a:xfrm>
            <a:off x="468313" y="836613"/>
            <a:ext cx="78486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nl-NL" altLang="nl-NL" sz="3600" b="1">
                <a:solidFill>
                  <a:schemeClr val="bg1"/>
                </a:solidFill>
                <a:ea typeface="MS PGothic" pitchFamily="34" charset="-128"/>
              </a:rPr>
              <a:t>Wat wij met hulpmiddelen doen.</a:t>
            </a:r>
          </a:p>
          <a:p>
            <a:pPr>
              <a:spcBef>
                <a:spcPct val="0"/>
              </a:spcBef>
              <a:buFontTx/>
              <a:buNone/>
            </a:pPr>
            <a:r>
              <a:rPr lang="nl-NL" altLang="nl-NL">
                <a:solidFill>
                  <a:schemeClr val="bg1"/>
                </a:solidFill>
                <a:ea typeface="MS PGothic" pitchFamily="34" charset="-128"/>
              </a:rPr>
              <a:t>Lespakket Meer dan handig</a:t>
            </a:r>
          </a:p>
        </p:txBody>
      </p:sp>
      <p:pic>
        <p:nvPicPr>
          <p:cNvPr id="3076" name="Afbeelding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7163" y="2095500"/>
            <a:ext cx="9458326"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ijdelijke aanduiding voor tekst 3"/>
          <p:cNvSpPr txBox="1">
            <a:spLocks/>
          </p:cNvSpPr>
          <p:nvPr/>
        </p:nvSpPr>
        <p:spPr bwMode="auto">
          <a:xfrm>
            <a:off x="2195513" y="4941888"/>
            <a:ext cx="381635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pPr>
            <a:r>
              <a:rPr lang="nl-NL" altLang="nl-NL" sz="2000">
                <a:solidFill>
                  <a:srgbClr val="CC0033"/>
                </a:solidFill>
              </a:rPr>
              <a:t>Relatie met de ‘ander’</a:t>
            </a:r>
          </a:p>
        </p:txBody>
      </p:sp>
      <p:pic>
        <p:nvPicPr>
          <p:cNvPr id="3078" name="Picture 7" descr="KC Zorginnovatie LOGO GROOT BLOK LINKS"/>
          <p:cNvPicPr>
            <a:picLocks noChangeAspect="1" noChangeArrowheads="1"/>
          </p:cNvPicPr>
          <p:nvPr/>
        </p:nvPicPr>
        <p:blipFill>
          <a:blip r:embed="rId4" cstate="print">
            <a:extLst>
              <a:ext uri="{28A0092B-C50C-407E-A947-70E740481C1C}">
                <a14:useLocalDpi xmlns:a14="http://schemas.microsoft.com/office/drawing/2010/main" val="0"/>
              </a:ext>
            </a:extLst>
          </a:blip>
          <a:srcRect r="18259"/>
          <a:stretch>
            <a:fillRect/>
          </a:stretch>
        </p:blipFill>
        <p:spPr bwMode="auto">
          <a:xfrm>
            <a:off x="895350" y="6081713"/>
            <a:ext cx="1233488"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8" descr="http://disabilitystudies.nl/sites/20151027.disabilitystudies.nl/files/logo-disability-studies-nederland.png"/>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2444750" y="6132513"/>
            <a:ext cx="2087563"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9" descr="http://www.food-nutrition.nl/assets/sites/4/wageningen-ur2.jpg"/>
          <p:cNvPicPr>
            <a:picLocks noChangeAspect="1" noChangeArrowheads="1"/>
          </p:cNvPicPr>
          <p:nvPr/>
        </p:nvPicPr>
        <p:blipFill>
          <a:blip r:embed="rId7" r:link="rId8" cstate="print">
            <a:extLst>
              <a:ext uri="{28A0092B-C50C-407E-A947-70E740481C1C}">
                <a14:useLocalDpi xmlns:a14="http://schemas.microsoft.com/office/drawing/2010/main" val="0"/>
              </a:ext>
            </a:extLst>
          </a:blip>
          <a:srcRect/>
          <a:stretch>
            <a:fillRect/>
          </a:stretch>
        </p:blipFill>
        <p:spPr bwMode="auto">
          <a:xfrm>
            <a:off x="4903788" y="6161088"/>
            <a:ext cx="154463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10" descr="http://www.participatiekompas.nl/sites/default/files/1-1_logo_ZonMw_0.jpg"/>
          <p:cNvPicPr>
            <a:picLocks noChangeAspect="1" noChangeArrowheads="1"/>
          </p:cNvPicPr>
          <p:nvPr/>
        </p:nvPicPr>
        <p:blipFill>
          <a:blip r:embed="rId9" r:link="rId10" cstate="print">
            <a:extLst>
              <a:ext uri="{28A0092B-C50C-407E-A947-70E740481C1C}">
                <a14:useLocalDpi xmlns:a14="http://schemas.microsoft.com/office/drawing/2010/main" val="0"/>
              </a:ext>
            </a:extLst>
          </a:blip>
          <a:srcRect/>
          <a:stretch>
            <a:fillRect/>
          </a:stretch>
        </p:blipFill>
        <p:spPr bwMode="auto">
          <a:xfrm>
            <a:off x="6870700" y="6300788"/>
            <a:ext cx="137795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txBox="1">
            <a:spLocks/>
          </p:cNvSpPr>
          <p:nvPr/>
        </p:nvSpPr>
        <p:spPr bwMode="auto">
          <a:xfrm>
            <a:off x="492125" y="2301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nl-NL" sz="2600">
                <a:ea typeface="MS PGothic" pitchFamily="34" charset="-128"/>
              </a:rPr>
              <a:t>Medisch en Sociaal model schieten tekort</a:t>
            </a:r>
          </a:p>
        </p:txBody>
      </p:sp>
      <p:sp>
        <p:nvSpPr>
          <p:cNvPr id="5" name="Content Placeholder 2"/>
          <p:cNvSpPr txBox="1">
            <a:spLocks/>
          </p:cNvSpPr>
          <p:nvPr/>
        </p:nvSpPr>
        <p:spPr bwMode="auto">
          <a:xfrm>
            <a:off x="420688" y="18430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FFC000"/>
              </a:buClr>
              <a:buSzPct val="120000"/>
              <a:buFontTx/>
              <a:buNone/>
            </a:pPr>
            <a:r>
              <a:rPr lang="en-GB" altLang="nl-NL" sz="2400">
                <a:ea typeface="MS PGothic" pitchFamily="34" charset="-128"/>
              </a:rPr>
              <a:t>In- en uitsluiting betreft altijd relatie met de samenleving (mensen EN objecten)</a:t>
            </a:r>
          </a:p>
          <a:p>
            <a:pPr>
              <a:buClr>
                <a:srgbClr val="FFC000"/>
              </a:buClr>
              <a:buSzPct val="120000"/>
              <a:buFontTx/>
              <a:buNone/>
            </a:pPr>
            <a:endParaRPr lang="en-GB" altLang="nl-NL" sz="2400">
              <a:ea typeface="MS PGothic" pitchFamily="34" charset="-128"/>
            </a:endParaRPr>
          </a:p>
          <a:p>
            <a:pPr>
              <a:buClr>
                <a:srgbClr val="FFC000"/>
              </a:buClr>
              <a:buSzPct val="120000"/>
              <a:buFontTx/>
              <a:buNone/>
            </a:pPr>
            <a:r>
              <a:rPr lang="en-GB" altLang="nl-NL" sz="2400">
                <a:ea typeface="MS PGothic" pitchFamily="34" charset="-128"/>
              </a:rPr>
              <a:t>Hulpmiddel helpt bij insluiting en uitsluiting</a:t>
            </a:r>
          </a:p>
          <a:p>
            <a:pPr>
              <a:buClr>
                <a:srgbClr val="FFC000"/>
              </a:buClr>
              <a:buSzPct val="120000"/>
              <a:buFontTx/>
              <a:buNone/>
            </a:pPr>
            <a:endParaRPr lang="en-GB" altLang="nl-NL" sz="2400">
              <a:ea typeface="MS PGothic" pitchFamily="34" charset="-128"/>
            </a:endParaRPr>
          </a:p>
          <a:p>
            <a:pPr>
              <a:buClr>
                <a:srgbClr val="FFC000"/>
              </a:buClr>
              <a:buSzPct val="120000"/>
              <a:buFontTx/>
              <a:buNone/>
            </a:pPr>
            <a:r>
              <a:rPr lang="en-GB" altLang="nl-NL" sz="2400">
                <a:ea typeface="MS PGothic" pitchFamily="34" charset="-128"/>
              </a:rPr>
              <a:t>Maar: keuzes?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nl-NL" sz="2600">
                <a:solidFill>
                  <a:schemeClr val="tx2"/>
                </a:solidFill>
              </a:rPr>
              <a:t>Autonomie</a:t>
            </a:r>
          </a:p>
        </p:txBody>
      </p:sp>
      <p:sp>
        <p:nvSpPr>
          <p:cNvPr id="13315" name="Rectangle 3"/>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GB" altLang="nl-NL" sz="2400">
                <a:latin typeface="Calibri" panose="020F0502020204030204" pitchFamily="34" charset="0"/>
                <a:ea typeface="Geneva"/>
                <a:cs typeface="Geneva"/>
              </a:rPr>
              <a:t>Liberale autonomie</a:t>
            </a:r>
          </a:p>
          <a:p>
            <a:endParaRPr lang="en-GB" altLang="nl-NL" sz="2400">
              <a:latin typeface="Calibri" panose="020F0502020204030204" pitchFamily="34" charset="0"/>
              <a:ea typeface="Geneva"/>
              <a:cs typeface="Geneva"/>
            </a:endParaRPr>
          </a:p>
          <a:p>
            <a:r>
              <a:rPr lang="en-GB" altLang="nl-NL" sz="2400">
                <a:latin typeface="Calibri" panose="020F0502020204030204" pitchFamily="34" charset="0"/>
                <a:ea typeface="Geneva"/>
                <a:cs typeface="Geneva"/>
              </a:rPr>
              <a:t>Relationele autonomie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317500" y="2079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600">
                <a:ea typeface="Geneva"/>
                <a:cs typeface="Geneva"/>
              </a:rPr>
              <a:t>Identiteit vs Imago</a:t>
            </a:r>
          </a:p>
        </p:txBody>
      </p:sp>
      <p:pic>
        <p:nvPicPr>
          <p:cNvPr id="14339" name="Picture 5" descr="P1010121"/>
          <p:cNvPicPr>
            <a:picLocks noChangeAspect="1" noChangeArrowheads="1"/>
          </p:cNvPicPr>
          <p:nvPr/>
        </p:nvPicPr>
        <p:blipFill>
          <a:blip r:embed="rId2">
            <a:extLst>
              <a:ext uri="{28A0092B-C50C-407E-A947-70E740481C1C}">
                <a14:useLocalDpi xmlns:a14="http://schemas.microsoft.com/office/drawing/2010/main" val="0"/>
              </a:ext>
            </a:extLst>
          </a:blip>
          <a:srcRect l="5905" t="13287" r="5905" b="13287"/>
          <a:stretch>
            <a:fillRect/>
          </a:stretch>
        </p:blipFill>
        <p:spPr bwMode="auto">
          <a:xfrm>
            <a:off x="4746625" y="1406525"/>
            <a:ext cx="4032250" cy="44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ext Box 6"/>
          <p:cNvSpPr txBox="1">
            <a:spLocks noChangeArrowheads="1"/>
          </p:cNvSpPr>
          <p:nvPr/>
        </p:nvSpPr>
        <p:spPr bwMode="auto">
          <a:xfrm>
            <a:off x="2046288" y="6026150"/>
            <a:ext cx="5545137"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nl-NL" altLang="nl-NL" sz="2800" b="1">
                <a:ea typeface="Geneva"/>
                <a:cs typeface="Geneva"/>
              </a:rPr>
              <a:t>Identiteit?                  Imago?</a:t>
            </a:r>
          </a:p>
          <a:p>
            <a:pPr eaLnBrk="1" hangingPunct="1">
              <a:spcBef>
                <a:spcPct val="50000"/>
              </a:spcBef>
              <a:buFontTx/>
              <a:buNone/>
            </a:pPr>
            <a:r>
              <a:rPr lang="nl-NL" altLang="ja-JP" sz="1200">
                <a:ea typeface="MS PGothic" pitchFamily="34" charset="-128"/>
                <a:hlinkClick r:id="rId3"/>
              </a:rPr>
              <a:t>https://www.youtube.com/watch?v=PCWIGN3181U</a:t>
            </a:r>
            <a:r>
              <a:rPr lang="nl-NL" altLang="ja-JP" sz="1200">
                <a:ea typeface="MS PGothic" pitchFamily="34" charset="-128"/>
              </a:rPr>
              <a:t> (duiken in rolstoel)</a:t>
            </a:r>
          </a:p>
          <a:p>
            <a:pPr eaLnBrk="1" hangingPunct="1">
              <a:spcBef>
                <a:spcPct val="50000"/>
              </a:spcBef>
              <a:buFontTx/>
              <a:buNone/>
            </a:pPr>
            <a:endParaRPr lang="nl-NL" altLang="nl-NL" sz="2800" b="1">
              <a:ea typeface="Geneva"/>
              <a:cs typeface="Geneva"/>
            </a:endParaRPr>
          </a:p>
        </p:txBody>
      </p:sp>
      <p:pic>
        <p:nvPicPr>
          <p:cNvPr id="14341" name="Picture 7" descr="article-2175396-141C8CB2000005DC-526_634x1047"/>
          <p:cNvPicPr>
            <a:picLocks noChangeAspect="1" noChangeArrowheads="1"/>
          </p:cNvPicPr>
          <p:nvPr/>
        </p:nvPicPr>
        <p:blipFill>
          <a:blip r:embed="rId4">
            <a:extLst>
              <a:ext uri="{28A0092B-C50C-407E-A947-70E740481C1C}">
                <a14:useLocalDpi xmlns:a14="http://schemas.microsoft.com/office/drawing/2010/main" val="0"/>
              </a:ext>
            </a:extLst>
          </a:blip>
          <a:srcRect b="1805"/>
          <a:stretch>
            <a:fillRect/>
          </a:stretch>
        </p:blipFill>
        <p:spPr bwMode="auto">
          <a:xfrm>
            <a:off x="1109663" y="1395413"/>
            <a:ext cx="2767012" cy="448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423863" y="2413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nl-NL" sz="2600">
                <a:ea typeface="Geneva"/>
                <a:cs typeface="Geneva"/>
              </a:rPr>
              <a:t>Valide wereldbeeld</a:t>
            </a:r>
          </a:p>
        </p:txBody>
      </p:sp>
      <p:sp>
        <p:nvSpPr>
          <p:cNvPr id="15363" name="Rectangle 6"/>
          <p:cNvSpPr>
            <a:spLocks noChangeArrowheads="1"/>
          </p:cNvSpPr>
          <p:nvPr/>
        </p:nvSpPr>
        <p:spPr bwMode="auto">
          <a:xfrm>
            <a:off x="457200" y="156686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Clr>
                <a:srgbClr val="CE0044"/>
              </a:buClr>
              <a:buSzPct val="120000"/>
              <a:buFontTx/>
              <a:buNone/>
            </a:pPr>
            <a:r>
              <a:rPr lang="en-GB" altLang="nl-NL" sz="2400">
                <a:latin typeface="Arial Unicode MS" panose="020B0604020202020204" pitchFamily="34" charset="-128"/>
                <a:ea typeface="Geneva"/>
                <a:cs typeface="Geneva"/>
              </a:rPr>
              <a:t>Opgroeien met ‘normaal’ lijf leidt tot ‘valide’ opvattingen (Hilberink &amp; Cardol, 2014)</a:t>
            </a:r>
          </a:p>
          <a:p>
            <a:pPr eaLnBrk="1" hangingPunct="1">
              <a:buClr>
                <a:srgbClr val="CE0044"/>
              </a:buClr>
              <a:buSzPct val="120000"/>
              <a:buFontTx/>
              <a:buNone/>
            </a:pPr>
            <a:endParaRPr lang="en-GB" altLang="nl-NL" sz="2400">
              <a:latin typeface="Arial Unicode MS" panose="020B0604020202020204" pitchFamily="34" charset="-128"/>
              <a:ea typeface="Geneva"/>
              <a:cs typeface="Geneva"/>
            </a:endParaRPr>
          </a:p>
          <a:p>
            <a:pPr eaLnBrk="1" hangingPunct="1">
              <a:buClr>
                <a:srgbClr val="CE0044"/>
              </a:buClr>
              <a:buSzPct val="120000"/>
              <a:buFontTx/>
              <a:buNone/>
            </a:pPr>
            <a:r>
              <a:rPr lang="en-GB" altLang="nl-NL" sz="2400">
                <a:latin typeface="Arial Unicode MS" panose="020B0604020202020204" pitchFamily="34" charset="-128"/>
                <a:ea typeface="Geneva"/>
                <a:cs typeface="Geneva"/>
              </a:rPr>
              <a:t>Wat afwijkt dient gecompenseerd te worden (Van Houten &amp; Bellemakers, 2002)</a:t>
            </a:r>
          </a:p>
          <a:p>
            <a:pPr eaLnBrk="1" hangingPunct="1">
              <a:buClr>
                <a:srgbClr val="CE0044"/>
              </a:buClr>
              <a:buSzPct val="120000"/>
              <a:buFontTx/>
              <a:buNone/>
            </a:pPr>
            <a:endParaRPr lang="en-GB" altLang="nl-NL" sz="2400">
              <a:latin typeface="Arial Unicode MS" panose="020B0604020202020204" pitchFamily="34" charset="-128"/>
              <a:ea typeface="Geneva"/>
              <a:cs typeface="Geneva"/>
            </a:endParaRPr>
          </a:p>
          <a:p>
            <a:pPr eaLnBrk="1" hangingPunct="1">
              <a:buClr>
                <a:srgbClr val="CE0044"/>
              </a:buClr>
              <a:buSzPct val="120000"/>
              <a:buFontTx/>
              <a:buNone/>
            </a:pPr>
            <a:r>
              <a:rPr lang="en-GB" altLang="nl-NL" sz="2400">
                <a:latin typeface="Arial Unicode MS" panose="020B0604020202020204" pitchFamily="34" charset="-128"/>
                <a:ea typeface="Geneva"/>
                <a:cs typeface="Geneva"/>
              </a:rPr>
              <a:t>Master status (Goffman, 1963)</a:t>
            </a:r>
          </a:p>
          <a:p>
            <a:pPr eaLnBrk="1" hangingPunct="1">
              <a:buClr>
                <a:srgbClr val="CE0044"/>
              </a:buClr>
              <a:buSzPct val="120000"/>
              <a:buFontTx/>
              <a:buNone/>
            </a:pPr>
            <a:endParaRPr lang="en-GB" altLang="nl-NL" sz="2400">
              <a:latin typeface="Arial Unicode MS" panose="020B0604020202020204" pitchFamily="34" charset="-128"/>
              <a:ea typeface="Geneva"/>
              <a:cs typeface="Geneva"/>
            </a:endParaRPr>
          </a:p>
          <a:p>
            <a:pPr eaLnBrk="1" hangingPunct="1">
              <a:buClr>
                <a:srgbClr val="CE0044"/>
              </a:buClr>
              <a:buSzPct val="120000"/>
              <a:buFontTx/>
              <a:buNone/>
            </a:pPr>
            <a:endParaRPr lang="en-GB" altLang="nl-NL" sz="2400">
              <a:latin typeface="Arial Unicode MS" panose="020B0604020202020204" pitchFamily="34" charset="-128"/>
              <a:ea typeface="Geneva"/>
              <a:cs typeface="Geneva"/>
            </a:endParaRPr>
          </a:p>
          <a:p>
            <a:pPr eaLnBrk="1" hangingPunct="1">
              <a:buClr>
                <a:srgbClr val="CE0044"/>
              </a:buClr>
              <a:buSzPct val="120000"/>
              <a:buFontTx/>
              <a:buNone/>
            </a:pPr>
            <a:r>
              <a:rPr lang="en-GB" altLang="nl-NL" sz="2400">
                <a:latin typeface="Arial Unicode MS" panose="020B0604020202020204" pitchFamily="34" charset="-128"/>
                <a:ea typeface="Geneva"/>
                <a:cs typeface="Geneva"/>
              </a:rPr>
              <a:t>Diversiteit?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txBox="1">
            <a:spLocks/>
          </p:cNvSpPr>
          <p:nvPr/>
        </p:nvSpPr>
        <p:spPr bwMode="auto">
          <a:xfrm>
            <a:off x="492125" y="2301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nl-NL" sz="2600">
                <a:ea typeface="MS PGothic" pitchFamily="34" charset="-128"/>
              </a:rPr>
              <a:t>Hulpmiddel</a:t>
            </a:r>
          </a:p>
        </p:txBody>
      </p:sp>
      <p:sp>
        <p:nvSpPr>
          <p:cNvPr id="6" name="Content Placeholder 2"/>
          <p:cNvSpPr txBox="1">
            <a:spLocks/>
          </p:cNvSpPr>
          <p:nvPr/>
        </p:nvSpPr>
        <p:spPr bwMode="auto">
          <a:xfrm>
            <a:off x="420688" y="18430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CE0044"/>
              </a:buClr>
              <a:buSzPct val="120000"/>
              <a:buFontTx/>
              <a:buNone/>
            </a:pPr>
            <a:r>
              <a:rPr lang="en-GB" altLang="nl-NL" sz="2400">
                <a:ea typeface="MS PGothic" pitchFamily="34" charset="-128"/>
              </a:rPr>
              <a:t>Gebruik hulpmiddel lost probleem op</a:t>
            </a:r>
          </a:p>
          <a:p>
            <a:pPr>
              <a:buClr>
                <a:srgbClr val="CE0044"/>
              </a:buClr>
              <a:buSzPct val="120000"/>
              <a:buFontTx/>
              <a:buNone/>
            </a:pPr>
            <a:r>
              <a:rPr lang="en-GB" altLang="nl-NL" sz="2400">
                <a:ea typeface="MS PGothic" pitchFamily="34" charset="-128"/>
              </a:rPr>
              <a:t>Meer dan functionaliteit:</a:t>
            </a:r>
          </a:p>
          <a:p>
            <a:pPr>
              <a:buClr>
                <a:srgbClr val="CE0044"/>
              </a:buClr>
              <a:buSzPct val="120000"/>
              <a:buFontTx/>
              <a:buChar char="-"/>
            </a:pPr>
            <a:r>
              <a:rPr lang="en-GB" altLang="nl-NL" sz="2400">
                <a:ea typeface="MS PGothic" pitchFamily="34" charset="-128"/>
              </a:rPr>
              <a:t>Psychologie</a:t>
            </a:r>
          </a:p>
          <a:p>
            <a:pPr>
              <a:buClr>
                <a:srgbClr val="CE0044"/>
              </a:buClr>
              <a:buSzPct val="120000"/>
              <a:buFontTx/>
              <a:buChar char="-"/>
            </a:pPr>
            <a:r>
              <a:rPr lang="en-GB" altLang="nl-NL" sz="2400">
                <a:ea typeface="MS PGothic" pitchFamily="34" charset="-128"/>
              </a:rPr>
              <a:t>Sociologie</a:t>
            </a:r>
          </a:p>
          <a:p>
            <a:pPr>
              <a:buClr>
                <a:srgbClr val="CE0044"/>
              </a:buClr>
              <a:buSzPct val="120000"/>
              <a:buFontTx/>
              <a:buChar char="-"/>
            </a:pPr>
            <a:r>
              <a:rPr lang="en-GB" altLang="nl-NL" sz="2400">
                <a:ea typeface="MS PGothic" pitchFamily="34" charset="-128"/>
              </a:rPr>
              <a:t>Antropologie</a:t>
            </a:r>
          </a:p>
          <a:p>
            <a:pPr>
              <a:buClr>
                <a:srgbClr val="CE0044"/>
              </a:buClr>
              <a:buSzPct val="120000"/>
              <a:buFontTx/>
              <a:buChar char="-"/>
            </a:pPr>
            <a:r>
              <a:rPr lang="en-GB" altLang="nl-NL" sz="2400">
                <a:ea typeface="MS PGothic" pitchFamily="34" charset="-128"/>
              </a:rPr>
              <a:t>....</a:t>
            </a:r>
          </a:p>
          <a:p>
            <a:pPr>
              <a:buClr>
                <a:srgbClr val="CE0044"/>
              </a:buClr>
              <a:buSzPct val="120000"/>
              <a:buFontTx/>
              <a:buChar char="-"/>
            </a:pPr>
            <a:endParaRPr lang="en-GB" altLang="nl-NL" sz="2400">
              <a:ea typeface="MS PGothic" pitchFamily="34" charset="-128"/>
            </a:endParaRPr>
          </a:p>
          <a:p>
            <a:pPr>
              <a:buClr>
                <a:srgbClr val="CE0044"/>
              </a:buClr>
              <a:buSzPct val="120000"/>
              <a:buFontTx/>
              <a:buChar char="-"/>
            </a:pPr>
            <a:endParaRPr lang="en-GB" altLang="nl-NL" sz="2400">
              <a:ea typeface="MS PGothic" pitchFamily="34" charset="-128"/>
            </a:endParaRPr>
          </a:p>
          <a:p>
            <a:pPr>
              <a:buClr>
                <a:srgbClr val="CE0044"/>
              </a:buClr>
              <a:buSzPct val="120000"/>
              <a:buFontTx/>
              <a:buNone/>
            </a:pPr>
            <a:r>
              <a:rPr lang="en-GB" altLang="nl-NL" sz="2400">
                <a:ea typeface="MS PGothic" pitchFamily="34" charset="-128"/>
              </a:rPr>
              <a:t>Onderdeel van identiteit / lichaam</a:t>
            </a:r>
          </a:p>
        </p:txBody>
      </p:sp>
      <p:pic>
        <p:nvPicPr>
          <p:cNvPr id="16388" name="Picture 2" descr="https://photos.travelblog.org/Photos/7613/95657/f/624677-Pimp-My-Wheelchair-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573463"/>
            <a:ext cx="3987800" cy="298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nl-NL" altLang="nl-NL" sz="4400">
                <a:solidFill>
                  <a:schemeClr val="tx2"/>
                </a:solidFill>
              </a:rPr>
              <a:t>Relatie met de ‘ander’</a:t>
            </a:r>
          </a:p>
        </p:txBody>
      </p:sp>
      <p:sp>
        <p:nvSpPr>
          <p:cNvPr id="17411" name="Tijdelijke aanduiding voor inhoud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nl-NL" altLang="nl-NL"/>
              <a:t>(on)zichtbaarheid hulpmiddel(/beperking) van invloed hoe de ander reageert</a:t>
            </a:r>
          </a:p>
          <a:p>
            <a:r>
              <a:rPr lang="nl-NL" altLang="nl-NL"/>
              <a:t>Relatie</a:t>
            </a:r>
          </a:p>
          <a:p>
            <a:endParaRPr lang="nl-NL" altLang="nl-NL"/>
          </a:p>
          <a:p>
            <a:r>
              <a:rPr lang="nl-NL" altLang="nl-NL"/>
              <a:t>In deze les onderzoeken we de invloed van hulpmiddelen op de relatie met de ander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nl-NL" altLang="nl-NL" sz="4400">
                <a:solidFill>
                  <a:schemeClr val="tx2"/>
                </a:solidFill>
              </a:rPr>
              <a:t>Reflectie</a:t>
            </a:r>
          </a:p>
        </p:txBody>
      </p:sp>
      <p:sp>
        <p:nvSpPr>
          <p:cNvPr id="18435" name="Tijdelijke aanduiding voor inhoud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nl-NL" altLang="nl-NL"/>
              <a:t>Wat betekent het voor jou als je last van incontinentie zou hebben?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nl-NL" altLang="nl-NL" sz="4400">
                <a:solidFill>
                  <a:schemeClr val="tx2"/>
                </a:solidFill>
              </a:rPr>
              <a:t>Peter</a:t>
            </a:r>
          </a:p>
        </p:txBody>
      </p:sp>
      <p:sp>
        <p:nvSpPr>
          <p:cNvPr id="19459" name="Tijdelijke aanduiding voor inhoud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nl-NL" altLang="nl-NL"/>
              <a:t>Man, 65 jaar</a:t>
            </a:r>
          </a:p>
          <a:p>
            <a:r>
              <a:rPr lang="nl-NL" altLang="nl-NL"/>
              <a:t>Was al slechthorend toen hij huidige vriendin ontmoette</a:t>
            </a:r>
          </a:p>
          <a:p>
            <a:r>
              <a:rPr lang="nl-NL" altLang="nl-NL"/>
              <a:t>Hoortoestel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nl-NL" altLang="nl-NL" sz="4400">
                <a:solidFill>
                  <a:schemeClr val="tx2"/>
                </a:solidFill>
              </a:rPr>
              <a:t>Peter</a:t>
            </a:r>
          </a:p>
        </p:txBody>
      </p:sp>
      <p:sp>
        <p:nvSpPr>
          <p:cNvPr id="20483" name="Tijdelijke aanduiding voor inhoud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nl-NL" altLang="nl-NL"/>
              <a:t>Tijdens lezing hoort hij vraag uit de zaal niet goed</a:t>
            </a:r>
          </a:p>
          <a:p>
            <a:r>
              <a:rPr lang="nl-NL" altLang="nl-NL"/>
              <a:t>Voelt als afgaan</a:t>
            </a:r>
          </a:p>
          <a:p>
            <a:r>
              <a:rPr lang="nl-NL" altLang="nl-NL"/>
              <a:t>Kort daarna soortgelijke ervaring</a:t>
            </a:r>
          </a:p>
          <a:p>
            <a:r>
              <a:rPr lang="nl-NL" altLang="nl-NL"/>
              <a:t>Twee jaar later aanschaf hoortoestel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nl-NL" altLang="nl-NL" sz="4400">
                <a:solidFill>
                  <a:schemeClr val="tx2"/>
                </a:solidFill>
              </a:rPr>
              <a:t>Peter</a:t>
            </a:r>
          </a:p>
        </p:txBody>
      </p:sp>
      <p:sp>
        <p:nvSpPr>
          <p:cNvPr id="3" name="Tijdelijke aanduiding voor inhoud 2"/>
          <p:cNvSpPr txBox="1">
            <a:spLocks/>
          </p:cNvSpPr>
          <p:nvPr/>
        </p:nvSpPr>
        <p:spPr>
          <a:xfrm>
            <a:off x="457200" y="1600200"/>
            <a:ext cx="8229600" cy="4525963"/>
          </a:xfrm>
          <a:prstGeom prst="rect">
            <a:avLst/>
          </a:prstGeom>
        </p:spPr>
        <p:txBody>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nl-NL" dirty="0" smtClean="0"/>
              <a:t>In situaties met achtergrondgeluiden geen verbetering</a:t>
            </a:r>
          </a:p>
          <a:p>
            <a:pPr>
              <a:defRPr/>
            </a:pPr>
            <a:r>
              <a:rPr lang="nl-NL" dirty="0" smtClean="0"/>
              <a:t>Versterken van ongewenste geluiden</a:t>
            </a:r>
          </a:p>
          <a:p>
            <a:pPr>
              <a:defRPr/>
            </a:pPr>
            <a:r>
              <a:rPr lang="nl-NL" dirty="0" smtClean="0"/>
              <a:t>Kwetsbaar (vaak schoonmaken, batterijen snel leeg)</a:t>
            </a:r>
          </a:p>
          <a:p>
            <a:pPr marL="0" indent="0">
              <a:buFontTx/>
              <a:buNone/>
              <a:defRPr/>
            </a:pPr>
            <a:endParaRPr lang="nl-NL" dirty="0"/>
          </a:p>
          <a:p>
            <a:pPr marL="0" indent="0">
              <a:buFontTx/>
              <a:buNone/>
              <a:defRPr/>
            </a:pPr>
            <a:r>
              <a:rPr lang="nl-NL" dirty="0" smtClean="0">
                <a:sym typeface="Wingdings" panose="05000000000000000000" pitchFamily="2" charset="2"/>
              </a:rPr>
              <a:t> Neiging om ze niet te dragen</a:t>
            </a:r>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en-GB" altLang="nl-NL" smtClean="0"/>
              <a:t>Beelden</a:t>
            </a:r>
          </a:p>
        </p:txBody>
      </p:sp>
      <p:sp>
        <p:nvSpPr>
          <p:cNvPr id="4099" name="Tijdelijke aanduiding voor inhoud 2"/>
          <p:cNvSpPr>
            <a:spLocks noGrp="1"/>
          </p:cNvSpPr>
          <p:nvPr>
            <p:ph idx="1"/>
          </p:nvPr>
        </p:nvSpPr>
        <p:spPr/>
        <p:txBody>
          <a:bodyPr/>
          <a:lstStyle/>
          <a:p>
            <a:endParaRPr lang="nl-NL" altLang="nl-NL"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nl-NL" altLang="nl-NL" sz="4400">
                <a:solidFill>
                  <a:schemeClr val="tx2"/>
                </a:solidFill>
              </a:rPr>
              <a:t>Peter</a:t>
            </a:r>
          </a:p>
        </p:txBody>
      </p:sp>
      <p:sp>
        <p:nvSpPr>
          <p:cNvPr id="22531" name="Tijdelijke aanduiding voor inhoud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nl-NL" altLang="nl-NL"/>
              <a:t>Omgeving merkt wel verschil</a:t>
            </a:r>
          </a:p>
          <a:p>
            <a:r>
              <a:rPr lang="nl-NL" altLang="nl-NL"/>
              <a:t>Vriendin: hij reageert sneller</a:t>
            </a:r>
          </a:p>
          <a:p>
            <a:r>
              <a:rPr lang="nl-NL" altLang="nl-NL"/>
              <a:t>Niet dragen leidt tot ergernissen</a:t>
            </a:r>
          </a:p>
          <a:p>
            <a:endParaRPr lang="nl-NL" altLang="nl-NL"/>
          </a:p>
          <a:p>
            <a:r>
              <a:rPr lang="nl-NL" altLang="nl-NL"/>
              <a:t>“Door de apparaten uit te laten ben jij degene die ervoor zorgt dat de communicatie niet meer goed verloopt. Dat zijn lastige dingen.”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nl-NL" altLang="nl-NL" sz="4400">
                <a:solidFill>
                  <a:schemeClr val="tx2"/>
                </a:solidFill>
              </a:rPr>
              <a:t>Peter</a:t>
            </a:r>
          </a:p>
        </p:txBody>
      </p:sp>
      <p:sp>
        <p:nvSpPr>
          <p:cNvPr id="23555" name="Tijdelijke aanduiding voor inhoud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nl-NL" altLang="nl-NL" dirty="0"/>
              <a:t>Peter kiest ervoor om hoortoestel permanent te dragen</a:t>
            </a:r>
          </a:p>
          <a:p>
            <a:endParaRPr lang="nl-NL" altLang="nl-NL" dirty="0"/>
          </a:p>
          <a:p>
            <a:r>
              <a:rPr lang="nl-NL" altLang="nl-NL" dirty="0"/>
              <a:t>“Ook al vind ik soms dat ik er geen baat bij heb, als je een ander er een plezier mee kunt doen, dan is dat natuurlijk ook winst</a:t>
            </a:r>
            <a:r>
              <a:rPr lang="nl-NL" altLang="nl-NL" dirty="0" smtClean="0"/>
              <a:t>.”</a:t>
            </a:r>
          </a:p>
          <a:p>
            <a:endParaRPr lang="nl-NL" altLang="nl-NL" dirty="0"/>
          </a:p>
          <a:p>
            <a:r>
              <a:rPr lang="nl-NL" altLang="nl-NL" smtClean="0"/>
              <a:t>Audio Peter2</a:t>
            </a:r>
            <a:endParaRPr lang="nl-NL" altLang="nl-NL"/>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nl-NL" altLang="nl-NL" sz="4400">
                <a:solidFill>
                  <a:schemeClr val="tx2"/>
                </a:solidFill>
              </a:rPr>
              <a:t>Reflectie</a:t>
            </a:r>
          </a:p>
        </p:txBody>
      </p:sp>
      <p:sp>
        <p:nvSpPr>
          <p:cNvPr id="24579" name="Tijdelijke aanduiding voor inhoud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nl-NL" altLang="nl-NL"/>
              <a:t>Mogelijkheid gebruik hulpmiddel schept verwachtingen</a:t>
            </a:r>
          </a:p>
          <a:p>
            <a:r>
              <a:rPr lang="nl-NL" altLang="nl-NL"/>
              <a:t>Probleemeigenaar</a:t>
            </a:r>
          </a:p>
          <a:p>
            <a:r>
              <a:rPr lang="nl-NL" altLang="nl-NL"/>
              <a:t>Invloed op zowel imago als identiteit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nl-NL" altLang="nl-NL" sz="4400">
                <a:solidFill>
                  <a:schemeClr val="tx2"/>
                </a:solidFill>
              </a:rPr>
              <a:t>Barbara</a:t>
            </a:r>
          </a:p>
        </p:txBody>
      </p:sp>
      <p:sp>
        <p:nvSpPr>
          <p:cNvPr id="25603" name="Tijdelijke aanduiding voor inhoud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nl-NL" altLang="nl-NL"/>
              <a:t>Vrouw, 35 jaar</a:t>
            </a:r>
          </a:p>
          <a:p>
            <a:r>
              <a:rPr lang="nl-NL" altLang="nl-NL"/>
              <a:t>Op 18</a:t>
            </a:r>
            <a:r>
              <a:rPr lang="nl-NL" altLang="nl-NL" baseline="30000"/>
              <a:t>e</a:t>
            </a:r>
            <a:r>
              <a:rPr lang="nl-NL" altLang="nl-NL"/>
              <a:t> een onsteking in haar rug</a:t>
            </a:r>
          </a:p>
          <a:p>
            <a:r>
              <a:rPr lang="nl-NL" altLang="nl-NL"/>
              <a:t>Dwarslaesie</a:t>
            </a:r>
          </a:p>
          <a:p>
            <a:r>
              <a:rPr lang="nl-NL" altLang="nl-NL"/>
              <a:t>Incontinentie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nl-NL" altLang="nl-NL" sz="4400">
                <a:solidFill>
                  <a:schemeClr val="tx2"/>
                </a:solidFill>
              </a:rPr>
              <a:t>Barbara</a:t>
            </a:r>
          </a:p>
        </p:txBody>
      </p:sp>
      <p:sp>
        <p:nvSpPr>
          <p:cNvPr id="26627" name="Tijdelijke aanduiding voor inhoud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nl-NL" altLang="nl-NL"/>
              <a:t>Eerst draagt ze luiers, maar botst met haar eigenwaarde en vrouwelijkheid</a:t>
            </a:r>
          </a:p>
          <a:p>
            <a:r>
              <a:rPr lang="nl-NL" altLang="nl-NL"/>
              <a:t>Zelf verbandjes knippen zodat ze favoriete kleding kan dragen</a:t>
            </a:r>
          </a:p>
          <a:p>
            <a:r>
              <a:rPr lang="nl-NL" altLang="nl-NL"/>
              <a:t>Schaamte, ook geen begeleiding</a:t>
            </a:r>
          </a:p>
          <a:p>
            <a:endParaRPr lang="nl-NL" altLang="nl-NL"/>
          </a:p>
          <a:p>
            <a:r>
              <a:rPr lang="nl-NL" altLang="nl-NL"/>
              <a:t>Voorval met verblijfskatheter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nl-NL" altLang="nl-NL" sz="4400">
                <a:solidFill>
                  <a:schemeClr val="tx2"/>
                </a:solidFill>
              </a:rPr>
              <a:t>Barbara</a:t>
            </a:r>
          </a:p>
        </p:txBody>
      </p:sp>
      <p:sp>
        <p:nvSpPr>
          <p:cNvPr id="27651" name="Tijdelijke aanduiding voor inhoud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nl-NL" altLang="nl-NL"/>
              <a:t>Barbara zat op de bank, katheter was vol</a:t>
            </a:r>
          </a:p>
          <a:p>
            <a:r>
              <a:rPr lang="nl-NL" altLang="nl-NL"/>
              <a:t>Vriend: ik haal fles, dan legen we de zak hierin</a:t>
            </a:r>
          </a:p>
          <a:p>
            <a:r>
              <a:rPr lang="nl-NL" altLang="nl-NL"/>
              <a:t>Ging fout, urine liep over zijn schoenen</a:t>
            </a:r>
          </a:p>
          <a:p>
            <a:r>
              <a:rPr lang="nl-NL" altLang="nl-NL"/>
              <a:t>Gênant, maar vriend relativeerde met humor</a:t>
            </a:r>
          </a:p>
          <a:p>
            <a:r>
              <a:rPr lang="nl-NL" altLang="nl-NL"/>
              <a:t>Daardoor kon ze incontinentie beter accepteren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nl-NL" altLang="nl-NL" sz="4400">
                <a:solidFill>
                  <a:schemeClr val="tx2"/>
                </a:solidFill>
              </a:rPr>
              <a:t>Reflectie</a:t>
            </a:r>
          </a:p>
        </p:txBody>
      </p:sp>
      <p:sp>
        <p:nvSpPr>
          <p:cNvPr id="28675" name="Tijdelijke aanduiding voor inhoud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nl-NL" altLang="nl-NL"/>
              <a:t>Schaamte voor incontinentie, ook geen aandacht voor emotionele aspecten incontinentie</a:t>
            </a:r>
          </a:p>
          <a:p>
            <a:r>
              <a:rPr lang="nl-NL" altLang="nl-NL"/>
              <a:t>Taboe</a:t>
            </a:r>
          </a:p>
          <a:p>
            <a:r>
              <a:rPr lang="nl-NL" altLang="nl-NL"/>
              <a:t>Door acceptatie door vriend ook zelfacceptatie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492125" y="2301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2600">
                <a:solidFill>
                  <a:schemeClr val="bg1"/>
                </a:solidFill>
                <a:latin typeface="Arial"/>
                <a:ea typeface="MS PGothic" panose="020B0600070205080204" pitchFamily="34" charset="-128"/>
                <a:cs typeface="ＭＳ Ｐゴシック" charset="0"/>
              </a:defRPr>
            </a:lvl1pPr>
            <a:lvl2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2600" b="1">
                <a:solidFill>
                  <a:schemeClr val="tx2"/>
                </a:solidFill>
                <a:latin typeface="Verdana" pitchFamily="34" charset="0"/>
                <a:ea typeface="ＭＳ Ｐゴシック" pitchFamily="-48" charset="-128"/>
              </a:defRPr>
            </a:lvl6pPr>
            <a:lvl7pPr marL="914400" algn="l" rtl="0" fontAlgn="base">
              <a:spcBef>
                <a:spcPct val="0"/>
              </a:spcBef>
              <a:spcAft>
                <a:spcPct val="0"/>
              </a:spcAft>
              <a:defRPr sz="2600" b="1">
                <a:solidFill>
                  <a:schemeClr val="tx2"/>
                </a:solidFill>
                <a:latin typeface="Verdana" pitchFamily="34" charset="0"/>
                <a:ea typeface="ＭＳ Ｐゴシック" pitchFamily="-48" charset="-128"/>
              </a:defRPr>
            </a:lvl7pPr>
            <a:lvl8pPr marL="1371600" algn="l" rtl="0" fontAlgn="base">
              <a:spcBef>
                <a:spcPct val="0"/>
              </a:spcBef>
              <a:spcAft>
                <a:spcPct val="0"/>
              </a:spcAft>
              <a:defRPr sz="2600" b="1">
                <a:solidFill>
                  <a:schemeClr val="tx2"/>
                </a:solidFill>
                <a:latin typeface="Verdana" pitchFamily="34" charset="0"/>
                <a:ea typeface="ＭＳ Ｐゴシック" pitchFamily="-48" charset="-128"/>
              </a:defRPr>
            </a:lvl8pPr>
            <a:lvl9pPr marL="1828800" algn="l" rtl="0" fontAlgn="base">
              <a:spcBef>
                <a:spcPct val="0"/>
              </a:spcBef>
              <a:spcAft>
                <a:spcPct val="0"/>
              </a:spcAft>
              <a:defRPr sz="2600" b="1">
                <a:solidFill>
                  <a:schemeClr val="tx2"/>
                </a:solidFill>
                <a:latin typeface="Verdana" pitchFamily="34" charset="0"/>
                <a:ea typeface="ＭＳ Ｐゴシック" pitchFamily="-48" charset="-128"/>
              </a:defRPr>
            </a:lvl9pPr>
          </a:lstStyle>
          <a:p>
            <a:pPr>
              <a:defRPr/>
            </a:pPr>
            <a:endParaRPr lang="en-GB" kern="0" dirty="0" smtClean="0"/>
          </a:p>
        </p:txBody>
      </p:sp>
      <p:sp>
        <p:nvSpPr>
          <p:cNvPr id="6" name="Content Placeholder 2"/>
          <p:cNvSpPr txBox="1">
            <a:spLocks/>
          </p:cNvSpPr>
          <p:nvPr/>
        </p:nvSpPr>
        <p:spPr bwMode="auto">
          <a:xfrm>
            <a:off x="420688" y="18430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CE0044"/>
              </a:buClr>
              <a:buSzPct val="120000"/>
              <a:buFontTx/>
              <a:buNone/>
            </a:pPr>
            <a:endParaRPr lang="nl-NL" altLang="nl-NL">
              <a:ea typeface="MS PGothic" pitchFamily="34" charset="-128"/>
            </a:endParaRPr>
          </a:p>
        </p:txBody>
      </p:sp>
      <p:sp>
        <p:nvSpPr>
          <p:cNvPr id="29700" name="Title 1"/>
          <p:cNvSpPr txBox="1">
            <a:spLocks/>
          </p:cNvSpPr>
          <p:nvPr/>
        </p:nvSpPr>
        <p:spPr bwMode="auto">
          <a:xfrm>
            <a:off x="644525" y="3825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nl-NL" sz="2600">
                <a:ea typeface="MS PGothic" pitchFamily="34" charset="-128"/>
              </a:rPr>
              <a:t>Ingrid</a:t>
            </a:r>
          </a:p>
        </p:txBody>
      </p:sp>
      <p:sp>
        <p:nvSpPr>
          <p:cNvPr id="29701" name="Content Placeholder 2"/>
          <p:cNvSpPr txBox="1">
            <a:spLocks/>
          </p:cNvSpPr>
          <p:nvPr/>
        </p:nvSpPr>
        <p:spPr bwMode="auto">
          <a:xfrm>
            <a:off x="573088" y="19954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FFC000"/>
              </a:buClr>
              <a:buSzPct val="120000"/>
              <a:buFontTx/>
              <a:buNone/>
            </a:pPr>
            <a:r>
              <a:rPr lang="en-GB" altLang="nl-NL" sz="2400">
                <a:ea typeface="MS PGothic" pitchFamily="34" charset="-128"/>
              </a:rPr>
              <a:t>48 jaar oud</a:t>
            </a:r>
          </a:p>
          <a:p>
            <a:pPr>
              <a:buClr>
                <a:srgbClr val="FFC000"/>
              </a:buClr>
              <a:buSzPct val="120000"/>
              <a:buFontTx/>
              <a:buNone/>
            </a:pPr>
            <a:r>
              <a:rPr lang="en-GB" altLang="nl-NL" sz="2400">
                <a:ea typeface="MS PGothic" pitchFamily="34" charset="-128"/>
              </a:rPr>
              <a:t>Geboren met een korte arm </a:t>
            </a:r>
          </a:p>
          <a:p>
            <a:pPr>
              <a:buClr>
                <a:srgbClr val="FFC000"/>
              </a:buClr>
              <a:buSzPct val="120000"/>
              <a:buFontTx/>
              <a:buNone/>
            </a:pPr>
            <a:r>
              <a:rPr lang="en-GB" altLang="nl-NL" sz="2400">
                <a:ea typeface="MS PGothic" pitchFamily="34" charset="-128"/>
              </a:rPr>
              <a:t>Begint met het dragen van een cosmetische armprothese vanwege ernstige rugklachten rond 38 jaar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420688" y="18430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CE0044"/>
              </a:buClr>
              <a:buSzPct val="120000"/>
              <a:buFontTx/>
              <a:buNone/>
            </a:pPr>
            <a:endParaRPr lang="nl-NL" altLang="nl-NL">
              <a:ea typeface="MS PGothic" pitchFamily="34" charset="-128"/>
            </a:endParaRPr>
          </a:p>
        </p:txBody>
      </p:sp>
      <p:sp>
        <p:nvSpPr>
          <p:cNvPr id="30723" name="Title 1"/>
          <p:cNvSpPr txBox="1">
            <a:spLocks/>
          </p:cNvSpPr>
          <p:nvPr/>
        </p:nvSpPr>
        <p:spPr bwMode="auto">
          <a:xfrm>
            <a:off x="446088" y="115888"/>
            <a:ext cx="8229600" cy="100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nl-NL" sz="2600">
                <a:ea typeface="MS PGothic" pitchFamily="34" charset="-128"/>
              </a:rPr>
              <a:t>Ingrid</a:t>
            </a:r>
            <a:r>
              <a:rPr lang="en-GB" altLang="nl-NL" sz="2600">
                <a:solidFill>
                  <a:schemeClr val="bg1"/>
                </a:solidFill>
                <a:ea typeface="MS PGothic" pitchFamily="34" charset="-128"/>
              </a:rPr>
              <a:t>		</a:t>
            </a:r>
          </a:p>
        </p:txBody>
      </p:sp>
      <p:sp>
        <p:nvSpPr>
          <p:cNvPr id="8" name="Content Placeholder 2"/>
          <p:cNvSpPr txBox="1">
            <a:spLocks/>
          </p:cNvSpPr>
          <p:nvPr/>
        </p:nvSpPr>
        <p:spPr bwMode="auto">
          <a:xfrm>
            <a:off x="457200" y="1557338"/>
            <a:ext cx="8229600" cy="415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CE0044"/>
              </a:buClr>
              <a:buSzPct val="120000"/>
              <a:buFontTx/>
              <a:buNone/>
            </a:pPr>
            <a:endParaRPr lang="en-GB" altLang="nl-NL">
              <a:ea typeface="MS PGothic" pitchFamily="34" charset="-128"/>
            </a:endParaRPr>
          </a:p>
          <a:p>
            <a:pPr>
              <a:buClr>
                <a:srgbClr val="FFC000"/>
              </a:buClr>
              <a:buSzPct val="120000"/>
              <a:buFontTx/>
              <a:buNone/>
            </a:pPr>
            <a:r>
              <a:rPr lang="en-GB" altLang="nl-NL" sz="2400">
                <a:ea typeface="MS PGothic" pitchFamily="34" charset="-128"/>
              </a:rPr>
              <a:t>Het was een prettige ontdekking voor Ingrid dat ze met prothese plots kon opgaan in de massa </a:t>
            </a:r>
          </a:p>
          <a:p>
            <a:pPr>
              <a:buClr>
                <a:srgbClr val="FFC000"/>
              </a:buClr>
              <a:buSzPct val="120000"/>
              <a:buFontTx/>
              <a:buNone/>
            </a:pPr>
            <a:endParaRPr lang="en-GB" altLang="nl-NL" sz="2400">
              <a:ea typeface="MS PGothic" pitchFamily="34" charset="-128"/>
            </a:endParaRPr>
          </a:p>
          <a:p>
            <a:pPr>
              <a:buClr>
                <a:srgbClr val="FFC000"/>
              </a:buClr>
              <a:buSzPct val="120000"/>
              <a:buFontTx/>
              <a:buNone/>
            </a:pPr>
            <a:r>
              <a:rPr lang="en-GB" altLang="nl-NL" sz="2400">
                <a:ea typeface="MS PGothic" pitchFamily="34" charset="-128"/>
              </a:rPr>
              <a:t>‘Als het warmer is dan 20 graden doe ik hem af. Door de prothese krijg ik het veel te heet. Ik wil de zomerwind kunnen voelen, langs mijn huid. Het ultieme zomergevoel.’</a:t>
            </a:r>
          </a:p>
          <a:p>
            <a:pPr>
              <a:buClr>
                <a:srgbClr val="CE0044"/>
              </a:buClr>
              <a:buSzPct val="120000"/>
              <a:buFont typeface="Wingdings" panose="05000000000000000000" pitchFamily="2" charset="2"/>
              <a:buNone/>
            </a:pPr>
            <a:endParaRPr lang="en-GB" altLang="nl-NL">
              <a:ea typeface="MS PGothic" pitchFamily="34" charset="-128"/>
            </a:endParaRPr>
          </a:p>
          <a:p>
            <a:pPr>
              <a:buClr>
                <a:srgbClr val="CE0044"/>
              </a:buClr>
              <a:buSzPct val="120000"/>
              <a:buFont typeface="Wingdings" panose="05000000000000000000" pitchFamily="2" charset="2"/>
              <a:buNone/>
            </a:pPr>
            <a:endParaRPr lang="en-GB" altLang="nl-NL">
              <a:ea typeface="MS PGothic"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492125" y="2301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2600">
                <a:solidFill>
                  <a:schemeClr val="bg1"/>
                </a:solidFill>
                <a:latin typeface="Arial"/>
                <a:ea typeface="MS PGothic" panose="020B0600070205080204" pitchFamily="34" charset="-128"/>
                <a:cs typeface="ＭＳ Ｐゴシック" charset="0"/>
              </a:defRPr>
            </a:lvl1pPr>
            <a:lvl2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2600" b="1">
                <a:solidFill>
                  <a:schemeClr val="tx2"/>
                </a:solidFill>
                <a:latin typeface="Verdana" pitchFamily="34" charset="0"/>
                <a:ea typeface="ＭＳ Ｐゴシック" pitchFamily="-48" charset="-128"/>
              </a:defRPr>
            </a:lvl6pPr>
            <a:lvl7pPr marL="914400" algn="l" rtl="0" fontAlgn="base">
              <a:spcBef>
                <a:spcPct val="0"/>
              </a:spcBef>
              <a:spcAft>
                <a:spcPct val="0"/>
              </a:spcAft>
              <a:defRPr sz="2600" b="1">
                <a:solidFill>
                  <a:schemeClr val="tx2"/>
                </a:solidFill>
                <a:latin typeface="Verdana" pitchFamily="34" charset="0"/>
                <a:ea typeface="ＭＳ Ｐゴシック" pitchFamily="-48" charset="-128"/>
              </a:defRPr>
            </a:lvl7pPr>
            <a:lvl8pPr marL="1371600" algn="l" rtl="0" fontAlgn="base">
              <a:spcBef>
                <a:spcPct val="0"/>
              </a:spcBef>
              <a:spcAft>
                <a:spcPct val="0"/>
              </a:spcAft>
              <a:defRPr sz="2600" b="1">
                <a:solidFill>
                  <a:schemeClr val="tx2"/>
                </a:solidFill>
                <a:latin typeface="Verdana" pitchFamily="34" charset="0"/>
                <a:ea typeface="ＭＳ Ｐゴシック" pitchFamily="-48" charset="-128"/>
              </a:defRPr>
            </a:lvl8pPr>
            <a:lvl9pPr marL="1828800" algn="l" rtl="0" fontAlgn="base">
              <a:spcBef>
                <a:spcPct val="0"/>
              </a:spcBef>
              <a:spcAft>
                <a:spcPct val="0"/>
              </a:spcAft>
              <a:defRPr sz="2600" b="1">
                <a:solidFill>
                  <a:schemeClr val="tx2"/>
                </a:solidFill>
                <a:latin typeface="Verdana" pitchFamily="34" charset="0"/>
                <a:ea typeface="ＭＳ Ｐゴシック" pitchFamily="-48" charset="-128"/>
              </a:defRPr>
            </a:lvl9pPr>
          </a:lstStyle>
          <a:p>
            <a:pPr>
              <a:defRPr/>
            </a:pPr>
            <a:endParaRPr lang="en-GB" kern="0" dirty="0" smtClean="0"/>
          </a:p>
        </p:txBody>
      </p:sp>
      <p:sp>
        <p:nvSpPr>
          <p:cNvPr id="6" name="Content Placeholder 2"/>
          <p:cNvSpPr txBox="1">
            <a:spLocks/>
          </p:cNvSpPr>
          <p:nvPr/>
        </p:nvSpPr>
        <p:spPr bwMode="auto">
          <a:xfrm>
            <a:off x="420688" y="18430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CE0044"/>
              </a:buClr>
              <a:buSzPct val="120000"/>
              <a:buFontTx/>
              <a:buNone/>
            </a:pPr>
            <a:endParaRPr lang="nl-NL" altLang="nl-NL">
              <a:ea typeface="MS PGothic" pitchFamily="34" charset="-128"/>
            </a:endParaRPr>
          </a:p>
        </p:txBody>
      </p:sp>
      <p:sp>
        <p:nvSpPr>
          <p:cNvPr id="32772" name="Content Placeholder 2"/>
          <p:cNvSpPr txBox="1">
            <a:spLocks/>
          </p:cNvSpPr>
          <p:nvPr/>
        </p:nvSpPr>
        <p:spPr bwMode="auto">
          <a:xfrm>
            <a:off x="519113" y="1639888"/>
            <a:ext cx="8229600" cy="407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FFC000"/>
              </a:buClr>
              <a:buSzPct val="120000"/>
              <a:buFontTx/>
              <a:buNone/>
            </a:pPr>
            <a:r>
              <a:rPr lang="en-GB" altLang="nl-NL" sz="2400">
                <a:ea typeface="MS PGothic" pitchFamily="34" charset="-128"/>
              </a:rPr>
              <a:t>Relatie met ander kan ook fysieke omgeving zijn</a:t>
            </a:r>
          </a:p>
          <a:p>
            <a:pPr>
              <a:buClr>
                <a:srgbClr val="FFC000"/>
              </a:buClr>
              <a:buSzPct val="120000"/>
              <a:buFontTx/>
              <a:buNone/>
            </a:pPr>
            <a:endParaRPr lang="en-GB" altLang="nl-NL" sz="2400">
              <a:ea typeface="MS PGothic" pitchFamily="34" charset="-128"/>
            </a:endParaRPr>
          </a:p>
          <a:p>
            <a:pPr>
              <a:buClr>
                <a:srgbClr val="FFC000"/>
              </a:buClr>
              <a:buSzPct val="120000"/>
              <a:buFontTx/>
              <a:buNone/>
            </a:pPr>
            <a:r>
              <a:rPr lang="en-GB" altLang="nl-NL" sz="2400">
                <a:ea typeface="MS PGothic" pitchFamily="34" charset="-128"/>
              </a:rPr>
              <a:t>Eigenheid</a:t>
            </a:r>
          </a:p>
        </p:txBody>
      </p:sp>
      <p:sp>
        <p:nvSpPr>
          <p:cNvPr id="32773" name="Title 1"/>
          <p:cNvSpPr txBox="1">
            <a:spLocks/>
          </p:cNvSpPr>
          <p:nvPr/>
        </p:nvSpPr>
        <p:spPr bwMode="auto">
          <a:xfrm>
            <a:off x="492125" y="2301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nl-NL" sz="2600">
                <a:ea typeface="MS PGothic" pitchFamily="34" charset="-128"/>
              </a:rPr>
              <a:t>Reflectie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r>
              <a:rPr lang="en-GB" altLang="nl-NL" smtClean="0"/>
              <a:t>Beelden</a:t>
            </a:r>
          </a:p>
        </p:txBody>
      </p:sp>
      <p:sp>
        <p:nvSpPr>
          <p:cNvPr id="5123" name="Tijdelijke aanduiding voor inhoud 2"/>
          <p:cNvSpPr>
            <a:spLocks noGrp="1"/>
          </p:cNvSpPr>
          <p:nvPr>
            <p:ph idx="1"/>
          </p:nvPr>
        </p:nvSpPr>
        <p:spPr/>
        <p:txBody>
          <a:bodyPr/>
          <a:lstStyle/>
          <a:p>
            <a:endParaRPr lang="nl-NL" altLang="nl-NL"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nl-NL" altLang="nl-NL" sz="4400">
                <a:solidFill>
                  <a:schemeClr val="tx2"/>
                </a:solidFill>
              </a:rPr>
              <a:t>Concluderend</a:t>
            </a:r>
          </a:p>
        </p:txBody>
      </p:sp>
      <p:sp>
        <p:nvSpPr>
          <p:cNvPr id="33795" name="Tijdelijke aanduiding voor inhoud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nl-NL" altLang="nl-NL"/>
              <a:t>Verhalen laten zien dat hulpmiddelen betekenis krijgen (MCS)</a:t>
            </a:r>
          </a:p>
          <a:p>
            <a:r>
              <a:rPr lang="nl-NL" altLang="nl-NL"/>
              <a:t>Gebruik van hulpmiddelen beïnvloedt imago (verwachtingen door anderen) en identiteit (zelfbeeld, rollen)</a:t>
            </a:r>
          </a:p>
          <a:p>
            <a:r>
              <a:rPr lang="nl-NL" altLang="nl-NL"/>
              <a:t>Hulpmiddelen gebruik je niet alleen, maar in een context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txBox="1">
            <a:spLocks/>
          </p:cNvSpPr>
          <p:nvPr/>
        </p:nvSpPr>
        <p:spPr bwMode="auto">
          <a:xfrm>
            <a:off x="492125" y="2301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nl-NL" sz="2600">
                <a:ea typeface="MS PGothic" pitchFamily="34" charset="-128"/>
              </a:rPr>
              <a:t>Reflectie door ervaringsdeskundige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nl-NL" altLang="nl-NL" sz="4400">
                <a:solidFill>
                  <a:schemeClr val="tx2"/>
                </a:solidFill>
              </a:rPr>
              <a:t>Volgende Les</a:t>
            </a:r>
          </a:p>
        </p:txBody>
      </p:sp>
      <p:sp>
        <p:nvSpPr>
          <p:cNvPr id="35843" name="Tijdelijke aanduiding voor inhoud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nl-NL" altLang="nl-NL"/>
              <a:t>Zoek 2 ervaringsverhalen van mensen met beperkingen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en-GB" altLang="nl-NL" smtClean="0"/>
              <a:t>Beelden</a:t>
            </a:r>
          </a:p>
        </p:txBody>
      </p:sp>
      <p:sp>
        <p:nvSpPr>
          <p:cNvPr id="6147" name="Tijdelijke aanduiding voor inhoud 2"/>
          <p:cNvSpPr>
            <a:spLocks noGrp="1"/>
          </p:cNvSpPr>
          <p:nvPr>
            <p:ph idx="1"/>
          </p:nvPr>
        </p:nvSpPr>
        <p:spPr/>
        <p:txBody>
          <a:bodyPr/>
          <a:lstStyle/>
          <a:p>
            <a:endParaRPr lang="nl-NL" altLang="nl-NL"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en-GB" altLang="nl-NL" smtClean="0"/>
              <a:t>Ervaringsdeskundige</a:t>
            </a:r>
          </a:p>
        </p:txBody>
      </p:sp>
      <p:sp>
        <p:nvSpPr>
          <p:cNvPr id="7171" name="Tijdelijke aanduiding voor inhoud 2"/>
          <p:cNvSpPr>
            <a:spLocks noGrp="1"/>
          </p:cNvSpPr>
          <p:nvPr>
            <p:ph idx="1"/>
          </p:nvPr>
        </p:nvSpPr>
        <p:spPr/>
        <p:txBody>
          <a:bodyPr/>
          <a:lstStyle/>
          <a:p>
            <a:endParaRPr lang="nl-NL" altLang="nl-NL"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r>
              <a:rPr lang="nl-NL" altLang="nl-NL" smtClean="0"/>
              <a:t>Hulpmiddelen en de relatie met de ‘ander</a:t>
            </a:r>
          </a:p>
        </p:txBody>
      </p:sp>
      <p:sp>
        <p:nvSpPr>
          <p:cNvPr id="8195" name="Tijdelijke aanduiding voor inhoud 2"/>
          <p:cNvSpPr>
            <a:spLocks noGrp="1"/>
          </p:cNvSpPr>
          <p:nvPr>
            <p:ph idx="1"/>
          </p:nvPr>
        </p:nvSpPr>
        <p:spPr/>
        <p:txBody>
          <a:bodyPr/>
          <a:lstStyle/>
          <a:p>
            <a:r>
              <a:rPr lang="nl-NL" altLang="nl-NL" smtClean="0"/>
              <a:t>In les 1: Bianca draagt hoortoestel zichtbaar</a:t>
            </a:r>
          </a:p>
          <a:p>
            <a:r>
              <a:rPr lang="nl-NL" altLang="nl-NL" smtClean="0"/>
              <a:t>Zichtbaar maken dat ze slechthorend is</a:t>
            </a:r>
          </a:p>
          <a:p>
            <a:r>
              <a:rPr lang="nl-NL" altLang="nl-NL" smtClean="0"/>
              <a:t>Passing as normal niet geschikt</a:t>
            </a:r>
          </a:p>
          <a:p>
            <a:r>
              <a:rPr lang="nl-NL" altLang="nl-NL" smtClean="0"/>
              <a:t>Maar: ook andere motieven mogelijk</a:t>
            </a:r>
          </a:p>
          <a:p>
            <a:pPr lvl="1"/>
            <a:r>
              <a:rPr lang="nl-NL" altLang="nl-NL" smtClean="0"/>
              <a:t>Voelen van zomerwind</a:t>
            </a:r>
          </a:p>
          <a:p>
            <a:pPr lvl="1"/>
            <a:r>
              <a:rPr lang="nl-NL" altLang="nl-NL" smtClean="0"/>
              <a:t>Contact met de ‘ander’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a:r>
              <a:rPr lang="en-GB" altLang="nl-NL" sz="2600" smtClean="0"/>
              <a:t>Material Culture Studies</a:t>
            </a:r>
          </a:p>
        </p:txBody>
      </p:sp>
      <p:sp>
        <p:nvSpPr>
          <p:cNvPr id="9219" name="Rectangle 3"/>
          <p:cNvSpPr>
            <a:spLocks noGrp="1" noChangeArrowheads="1"/>
          </p:cNvSpPr>
          <p:nvPr>
            <p:ph type="body" idx="1"/>
          </p:nvPr>
        </p:nvSpPr>
        <p:spPr/>
        <p:txBody>
          <a:bodyPr/>
          <a:lstStyle/>
          <a:p>
            <a:pPr>
              <a:buFontTx/>
              <a:buChar char="-"/>
            </a:pPr>
            <a:r>
              <a:rPr lang="en-GB" altLang="nl-NL" sz="2400" smtClean="0">
                <a:latin typeface="Arial Unicode MS" panose="020B0604020202020204" pitchFamily="34" charset="-128"/>
              </a:rPr>
              <a:t>Bestudeert relatie tussen mensen en objecten</a:t>
            </a:r>
          </a:p>
          <a:p>
            <a:pPr>
              <a:buFontTx/>
              <a:buChar char="-"/>
            </a:pPr>
            <a:r>
              <a:rPr lang="en-GB" altLang="nl-NL" sz="2400" smtClean="0">
                <a:latin typeface="Arial Unicode MS" panose="020B0604020202020204" pitchFamily="34" charset="-128"/>
              </a:rPr>
              <a:t>Objecten zijn niet alleen functioneel (telefoon), ze geven ook betekenis (iPhone (mooi, hip, status, etc.))</a:t>
            </a:r>
          </a:p>
          <a:p>
            <a:pPr>
              <a:buFontTx/>
              <a:buChar char="-"/>
            </a:pPr>
            <a:endParaRPr lang="en-GB" altLang="nl-NL" sz="2400" smtClean="0">
              <a:latin typeface="Arial Unicode MS" panose="020B0604020202020204" pitchFamily="34" charset="-128"/>
            </a:endParaRPr>
          </a:p>
          <a:p>
            <a:pPr>
              <a:buFontTx/>
              <a:buChar char="-"/>
            </a:pPr>
            <a:r>
              <a:rPr lang="en-GB" altLang="nl-NL" sz="2400" smtClean="0">
                <a:latin typeface="Arial Unicode MS" panose="020B0604020202020204" pitchFamily="34" charset="-128"/>
              </a:rPr>
              <a:t>Objecten </a:t>
            </a:r>
            <a:r>
              <a:rPr lang="en-GB" altLang="nl-NL" sz="2400" smtClean="0">
                <a:latin typeface="Arial Unicode MS" panose="020B0604020202020204" pitchFamily="34" charset="-128"/>
                <a:sym typeface="Wingdings" panose="05000000000000000000" pitchFamily="2" charset="2"/>
              </a:rPr>
              <a:t></a:t>
            </a:r>
            <a:r>
              <a:rPr lang="en-GB" altLang="nl-NL" sz="2400" smtClean="0">
                <a:latin typeface="Arial Unicode MS" panose="020B0604020202020204" pitchFamily="34" charset="-128"/>
              </a:rPr>
              <a:t> denken en handelen:</a:t>
            </a:r>
          </a:p>
          <a:p>
            <a:pPr lvl="1">
              <a:buFontTx/>
              <a:buChar char="-"/>
            </a:pPr>
            <a:r>
              <a:rPr lang="en-GB" altLang="nl-NL" sz="2400" smtClean="0">
                <a:latin typeface="Arial Unicode MS" panose="020B0604020202020204" pitchFamily="34" charset="-128"/>
              </a:rPr>
              <a:t>Betekenis</a:t>
            </a:r>
          </a:p>
          <a:p>
            <a:pPr lvl="1">
              <a:buFontTx/>
              <a:buChar char="-"/>
            </a:pPr>
            <a:r>
              <a:rPr lang="en-GB" altLang="nl-NL" sz="2400" smtClean="0">
                <a:latin typeface="Arial Unicode MS" panose="020B0604020202020204" pitchFamily="34" charset="-128"/>
              </a:rPr>
              <a:t>Interactie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a:r>
              <a:rPr lang="en-GB" altLang="nl-NL" sz="2600" smtClean="0"/>
              <a:t>Material Culture Studies: hulpmiddelen</a:t>
            </a:r>
          </a:p>
        </p:txBody>
      </p:sp>
      <p:sp>
        <p:nvSpPr>
          <p:cNvPr id="10243" name="Rectangle 3"/>
          <p:cNvSpPr>
            <a:spLocks noGrp="1" noChangeArrowheads="1"/>
          </p:cNvSpPr>
          <p:nvPr>
            <p:ph type="body" idx="1"/>
          </p:nvPr>
        </p:nvSpPr>
        <p:spPr>
          <a:xfrm>
            <a:off x="468313" y="1628775"/>
            <a:ext cx="8229600" cy="4525963"/>
          </a:xfrm>
        </p:spPr>
        <p:txBody>
          <a:bodyPr/>
          <a:lstStyle/>
          <a:p>
            <a:pPr>
              <a:buFontTx/>
              <a:buNone/>
            </a:pPr>
            <a:r>
              <a:rPr lang="en-GB" altLang="nl-NL" sz="2400" smtClean="0">
                <a:latin typeface="Arial Unicode MS" panose="020B0604020202020204" pitchFamily="34" charset="-128"/>
              </a:rPr>
              <a:t>Betekenis</a:t>
            </a:r>
          </a:p>
          <a:p>
            <a:pPr>
              <a:buFontTx/>
              <a:buChar char="-"/>
            </a:pPr>
            <a:r>
              <a:rPr lang="en-GB" altLang="nl-NL" sz="2400" smtClean="0">
                <a:latin typeface="Arial Unicode MS" panose="020B0604020202020204" pitchFamily="34" charset="-128"/>
              </a:rPr>
              <a:t>Naast functionaliteit, drukt het betekenis uit (rolstoel </a:t>
            </a:r>
            <a:r>
              <a:rPr lang="en-GB" altLang="nl-NL" sz="2400" smtClean="0">
                <a:latin typeface="Arial Unicode MS" panose="020B0604020202020204" pitchFamily="34" charset="-128"/>
                <a:sym typeface="Wingdings" panose="05000000000000000000" pitchFamily="2" charset="2"/>
              </a:rPr>
              <a:t> kwetsbare mensen)</a:t>
            </a:r>
          </a:p>
          <a:p>
            <a:pPr>
              <a:buFontTx/>
              <a:buChar char="-"/>
            </a:pPr>
            <a:endParaRPr lang="en-GB" altLang="nl-NL" sz="2400" smtClean="0">
              <a:latin typeface="Arial Unicode MS" panose="020B0604020202020204" pitchFamily="34" charset="-128"/>
            </a:endParaRPr>
          </a:p>
          <a:p>
            <a:pPr>
              <a:buFontTx/>
              <a:buChar char="-"/>
            </a:pPr>
            <a:r>
              <a:rPr lang="en-GB" altLang="nl-NL" sz="2400" smtClean="0">
                <a:latin typeface="Arial Unicode MS" panose="020B0604020202020204" pitchFamily="34" charset="-128"/>
              </a:rPr>
              <a:t>Interactie</a:t>
            </a:r>
          </a:p>
          <a:p>
            <a:pPr>
              <a:buFontTx/>
              <a:buChar char="-"/>
            </a:pPr>
            <a:r>
              <a:rPr lang="en-GB" altLang="nl-NL" sz="2400" smtClean="0">
                <a:latin typeface="Arial Unicode MS" panose="020B0604020202020204" pitchFamily="34" charset="-128"/>
              </a:rPr>
              <a:t>In de omgang met objecten ervaren en worden we wie we zijn</a:t>
            </a:r>
          </a:p>
          <a:p>
            <a:pPr>
              <a:buFontTx/>
              <a:buChar char="-"/>
            </a:pPr>
            <a:r>
              <a:rPr lang="nl-NL" altLang="nl-NL" sz="1600" smtClean="0">
                <a:hlinkClick r:id="rId2"/>
              </a:rPr>
              <a:t>http://www.youtube.com/watch?v=emhLcu_RaDE</a:t>
            </a:r>
            <a:r>
              <a:rPr lang="nl-NL" altLang="ja-JP" sz="1600" smtClean="0">
                <a:ea typeface="MS PGothic" pitchFamily="34" charset="-128"/>
              </a:rPr>
              <a:t> (motorrijden met armprothese)</a:t>
            </a:r>
            <a:endParaRPr lang="en-GB" altLang="nl-NL"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p:cNvSpPr>
          <p:nvPr/>
        </p:nvSpPr>
        <p:spPr bwMode="auto">
          <a:xfrm>
            <a:off x="457200" y="-315913"/>
            <a:ext cx="82296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600">
                <a:solidFill>
                  <a:schemeClr val="tx2"/>
                </a:solidFill>
              </a:rPr>
              <a:t>Opvattingen over disability</a:t>
            </a:r>
          </a:p>
        </p:txBody>
      </p:sp>
      <p:sp>
        <p:nvSpPr>
          <p:cNvPr id="11267" name="Tijdelijke aanduiding voor inhoud 2"/>
          <p:cNvSpPr>
            <a:spLocks/>
          </p:cNvSpPr>
          <p:nvPr/>
        </p:nvSpPr>
        <p:spPr bwMode="auto">
          <a:xfrm>
            <a:off x="576263" y="1377950"/>
            <a:ext cx="2663825"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nl-NL" altLang="nl-NL" sz="2800">
                <a:solidFill>
                  <a:srgbClr val="E46C0A"/>
                </a:solidFill>
              </a:rPr>
              <a:t>medisch </a:t>
            </a:r>
          </a:p>
          <a:p>
            <a:pPr algn="ctr" eaLnBrk="1" hangingPunct="1">
              <a:spcBef>
                <a:spcPct val="0"/>
              </a:spcBef>
              <a:buFontTx/>
              <a:buNone/>
            </a:pPr>
            <a:r>
              <a:rPr lang="nl-NL" altLang="nl-NL" sz="2800">
                <a:solidFill>
                  <a:srgbClr val="E46C0A"/>
                </a:solidFill>
              </a:rPr>
              <a:t>perspectief</a:t>
            </a:r>
          </a:p>
        </p:txBody>
      </p:sp>
      <p:pic>
        <p:nvPicPr>
          <p:cNvPr id="11268" name="Afbeelding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52775" y="4062413"/>
            <a:ext cx="2767013" cy="183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ijdelijke aanduiding voor inhoud 2"/>
          <p:cNvSpPr txBox="1">
            <a:spLocks/>
          </p:cNvSpPr>
          <p:nvPr/>
        </p:nvSpPr>
        <p:spPr bwMode="auto">
          <a:xfrm>
            <a:off x="5976938" y="1377950"/>
            <a:ext cx="2951162"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buClr>
                <a:srgbClr val="CE0044"/>
              </a:buClr>
              <a:buSzPct val="120000"/>
              <a:buFontTx/>
              <a:buNone/>
            </a:pPr>
            <a:r>
              <a:rPr lang="nl-NL" altLang="nl-NL" sz="2800">
                <a:solidFill>
                  <a:srgbClr val="222268"/>
                </a:solidFill>
                <a:ea typeface="Geneva"/>
                <a:cs typeface="Geneva"/>
              </a:rPr>
              <a:t>sociaal-cultureel perspectief</a:t>
            </a:r>
          </a:p>
        </p:txBody>
      </p:sp>
      <p:cxnSp>
        <p:nvCxnSpPr>
          <p:cNvPr id="11270" name="Rechte verbindingslijn 7"/>
          <p:cNvCxnSpPr>
            <a:cxnSpLocks noChangeShapeType="1"/>
          </p:cNvCxnSpPr>
          <p:nvPr/>
        </p:nvCxnSpPr>
        <p:spPr bwMode="auto">
          <a:xfrm>
            <a:off x="1908175" y="3125788"/>
            <a:ext cx="5543550" cy="0"/>
          </a:xfrm>
          <a:prstGeom prst="line">
            <a:avLst/>
          </a:prstGeom>
          <a:noFill/>
          <a:ln w="76200">
            <a:solidFill>
              <a:srgbClr val="000090"/>
            </a:solidFill>
            <a:round/>
            <a:headEnd/>
            <a:tailEnd/>
          </a:ln>
          <a:extLst>
            <a:ext uri="{909E8E84-426E-40DD-AFC4-6F175D3DCCD1}">
              <a14:hiddenFill xmlns:a14="http://schemas.microsoft.com/office/drawing/2010/main">
                <a:noFill/>
              </a14:hiddenFill>
            </a:ext>
          </a:extLst>
        </p:spPr>
      </p:cxnSp>
      <p:cxnSp>
        <p:nvCxnSpPr>
          <p:cNvPr id="11271" name="Rechte verbindingslijn 8"/>
          <p:cNvCxnSpPr>
            <a:cxnSpLocks noChangeShapeType="1"/>
          </p:cNvCxnSpPr>
          <p:nvPr/>
        </p:nvCxnSpPr>
        <p:spPr bwMode="auto">
          <a:xfrm flipH="1">
            <a:off x="1898650" y="2774950"/>
            <a:ext cx="9525" cy="350838"/>
          </a:xfrm>
          <a:prstGeom prst="line">
            <a:avLst/>
          </a:prstGeom>
          <a:noFill/>
          <a:ln w="76200">
            <a:solidFill>
              <a:srgbClr val="000090"/>
            </a:solidFill>
            <a:round/>
            <a:headEnd/>
            <a:tailEnd/>
          </a:ln>
          <a:extLst>
            <a:ext uri="{909E8E84-426E-40DD-AFC4-6F175D3DCCD1}">
              <a14:hiddenFill xmlns:a14="http://schemas.microsoft.com/office/drawing/2010/main">
                <a:noFill/>
              </a14:hiddenFill>
            </a:ext>
          </a:extLst>
        </p:spPr>
      </p:cxnSp>
      <p:cxnSp>
        <p:nvCxnSpPr>
          <p:cNvPr id="11272" name="Rechte verbindingslijn 9"/>
          <p:cNvCxnSpPr>
            <a:cxnSpLocks noChangeShapeType="1"/>
          </p:cNvCxnSpPr>
          <p:nvPr/>
        </p:nvCxnSpPr>
        <p:spPr bwMode="auto">
          <a:xfrm flipV="1">
            <a:off x="7451725" y="2767013"/>
            <a:ext cx="0" cy="358775"/>
          </a:xfrm>
          <a:prstGeom prst="line">
            <a:avLst/>
          </a:prstGeom>
          <a:noFill/>
          <a:ln w="76200">
            <a:solidFill>
              <a:srgbClr val="000090"/>
            </a:solidFill>
            <a:round/>
            <a:headEnd/>
            <a:tailEnd/>
          </a:ln>
          <a:extLst>
            <a:ext uri="{909E8E84-426E-40DD-AFC4-6F175D3DCCD1}">
              <a14:hiddenFill xmlns:a14="http://schemas.microsoft.com/office/drawing/2010/main">
                <a:noFill/>
              </a14:hiddenFill>
            </a:ext>
          </a:extLst>
        </p:spPr>
      </p:cxnSp>
      <p:sp>
        <p:nvSpPr>
          <p:cNvPr id="11273" name="Rechthoek 16"/>
          <p:cNvSpPr>
            <a:spLocks noChangeArrowheads="1"/>
          </p:cNvSpPr>
          <p:nvPr/>
        </p:nvSpPr>
        <p:spPr bwMode="auto">
          <a:xfrm>
            <a:off x="7667625" y="4783138"/>
            <a:ext cx="1368425" cy="1368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nl-NL" altLang="nl-NL" sz="1800">
              <a:ea typeface="Geneva"/>
              <a:cs typeface="Geneva"/>
            </a:endParaRPr>
          </a:p>
        </p:txBody>
      </p:sp>
      <p:sp>
        <p:nvSpPr>
          <p:cNvPr id="11274" name="Tekstvak 1"/>
          <p:cNvSpPr txBox="1">
            <a:spLocks noChangeArrowheads="1"/>
          </p:cNvSpPr>
          <p:nvPr/>
        </p:nvSpPr>
        <p:spPr bwMode="auto">
          <a:xfrm>
            <a:off x="0" y="3198813"/>
            <a:ext cx="2700338"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nl-NL" altLang="nl-NL" sz="1800">
              <a:ea typeface="Geneva"/>
              <a:cs typeface="Geneva"/>
            </a:endParaRPr>
          </a:p>
          <a:p>
            <a:pPr eaLnBrk="1" hangingPunct="1">
              <a:spcBef>
                <a:spcPct val="0"/>
              </a:spcBef>
              <a:buFontTx/>
              <a:buNone/>
            </a:pPr>
            <a:r>
              <a:rPr lang="nl-NL" altLang="nl-NL" sz="1800">
                <a:ea typeface="Geneva"/>
                <a:cs typeface="Geneva"/>
              </a:rPr>
              <a:t>Gebrek, ziekte als</a:t>
            </a:r>
          </a:p>
          <a:p>
            <a:pPr eaLnBrk="1" hangingPunct="1">
              <a:spcBef>
                <a:spcPct val="0"/>
              </a:spcBef>
              <a:buFontTx/>
              <a:buNone/>
            </a:pPr>
            <a:r>
              <a:rPr lang="nl-NL" altLang="nl-NL" sz="1800">
                <a:ea typeface="Geneva"/>
                <a:cs typeface="Geneva"/>
              </a:rPr>
              <a:t>hoofd identiteit, persoonlijke tragedie</a:t>
            </a:r>
          </a:p>
          <a:p>
            <a:pPr eaLnBrk="1" hangingPunct="1">
              <a:spcBef>
                <a:spcPct val="0"/>
              </a:spcBef>
              <a:buFontTx/>
              <a:buNone/>
            </a:pPr>
            <a:endParaRPr lang="nl-NL" altLang="nl-NL" sz="1800">
              <a:ea typeface="Geneva"/>
              <a:cs typeface="Geneva"/>
            </a:endParaRPr>
          </a:p>
          <a:p>
            <a:pPr eaLnBrk="1" hangingPunct="1">
              <a:spcBef>
                <a:spcPct val="0"/>
              </a:spcBef>
              <a:buFontTx/>
              <a:buNone/>
            </a:pPr>
            <a:r>
              <a:rPr lang="nl-NL" altLang="nl-NL" sz="1800">
                <a:ea typeface="Geneva"/>
                <a:cs typeface="Geneva"/>
              </a:rPr>
              <a:t>Herstel, correctie</a:t>
            </a:r>
          </a:p>
          <a:p>
            <a:pPr eaLnBrk="1" hangingPunct="1">
              <a:spcBef>
                <a:spcPct val="0"/>
              </a:spcBef>
              <a:buFontTx/>
              <a:buNone/>
            </a:pPr>
            <a:endParaRPr lang="nl-NL" altLang="nl-NL" sz="1800">
              <a:ea typeface="Geneva"/>
              <a:cs typeface="Geneva"/>
            </a:endParaRPr>
          </a:p>
          <a:p>
            <a:pPr eaLnBrk="1" hangingPunct="1">
              <a:spcBef>
                <a:spcPct val="0"/>
              </a:spcBef>
              <a:buFontTx/>
              <a:buNone/>
            </a:pPr>
            <a:r>
              <a:rPr lang="nl-NL" altLang="nl-NL" sz="1800">
                <a:ea typeface="Geneva"/>
                <a:cs typeface="Geneva"/>
              </a:rPr>
              <a:t>Interventie: persoon moet veranderen</a:t>
            </a:r>
          </a:p>
          <a:p>
            <a:pPr eaLnBrk="1" hangingPunct="1">
              <a:spcBef>
                <a:spcPct val="0"/>
              </a:spcBef>
              <a:buFontTx/>
              <a:buNone/>
            </a:pPr>
            <a:endParaRPr lang="nl-NL" altLang="nl-NL" sz="1800">
              <a:ea typeface="Geneva"/>
              <a:cs typeface="Geneva"/>
            </a:endParaRPr>
          </a:p>
          <a:p>
            <a:pPr eaLnBrk="1" hangingPunct="1">
              <a:spcBef>
                <a:spcPct val="0"/>
              </a:spcBef>
              <a:buFontTx/>
              <a:buNone/>
            </a:pPr>
            <a:r>
              <a:rPr lang="nl-NL" altLang="nl-NL" sz="1800">
                <a:ea typeface="Geneva"/>
                <a:cs typeface="Geneva"/>
              </a:rPr>
              <a:t>Normaliteit staat vast</a:t>
            </a:r>
          </a:p>
          <a:p>
            <a:pPr eaLnBrk="1" hangingPunct="1">
              <a:spcBef>
                <a:spcPct val="0"/>
              </a:spcBef>
              <a:buFontTx/>
              <a:buNone/>
            </a:pPr>
            <a:endParaRPr lang="nl-NL" altLang="nl-NL" sz="1800">
              <a:ea typeface="Geneva"/>
              <a:cs typeface="Geneva"/>
            </a:endParaRPr>
          </a:p>
          <a:p>
            <a:pPr eaLnBrk="1" hangingPunct="1">
              <a:spcBef>
                <a:spcPct val="0"/>
              </a:spcBef>
              <a:buFontTx/>
              <a:buNone/>
            </a:pPr>
            <a:endParaRPr lang="nl-NL" altLang="nl-NL" sz="1800">
              <a:ea typeface="Geneva"/>
              <a:cs typeface="Geneva"/>
            </a:endParaRPr>
          </a:p>
        </p:txBody>
      </p:sp>
      <p:sp>
        <p:nvSpPr>
          <p:cNvPr id="11275" name="Tekstvak 2"/>
          <p:cNvSpPr txBox="1">
            <a:spLocks noChangeArrowheads="1"/>
          </p:cNvSpPr>
          <p:nvPr/>
        </p:nvSpPr>
        <p:spPr bwMode="auto">
          <a:xfrm>
            <a:off x="6884988" y="3343275"/>
            <a:ext cx="22320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800">
                <a:ea typeface="Geneva"/>
                <a:cs typeface="Geneva"/>
              </a:rPr>
              <a:t>Persoonlijke identiteit, burgerschap</a:t>
            </a:r>
          </a:p>
          <a:p>
            <a:pPr eaLnBrk="1" hangingPunct="1">
              <a:spcBef>
                <a:spcPct val="0"/>
              </a:spcBef>
              <a:buFontTx/>
              <a:buNone/>
            </a:pPr>
            <a:endParaRPr lang="nl-NL" altLang="nl-NL" sz="1800">
              <a:ea typeface="Geneva"/>
              <a:cs typeface="Geneva"/>
            </a:endParaRPr>
          </a:p>
          <a:p>
            <a:pPr eaLnBrk="1" hangingPunct="1">
              <a:spcBef>
                <a:spcPct val="0"/>
              </a:spcBef>
              <a:buFontTx/>
              <a:buNone/>
            </a:pPr>
            <a:r>
              <a:rPr lang="nl-NL" altLang="nl-NL" sz="1800">
                <a:ea typeface="Geneva"/>
                <a:cs typeface="Geneva"/>
              </a:rPr>
              <a:t>Acceptatie, diversiteit</a:t>
            </a:r>
          </a:p>
          <a:p>
            <a:pPr eaLnBrk="1" hangingPunct="1">
              <a:spcBef>
                <a:spcPct val="0"/>
              </a:spcBef>
              <a:buFontTx/>
              <a:buNone/>
            </a:pPr>
            <a:endParaRPr lang="nl-NL" altLang="nl-NL" sz="1800">
              <a:ea typeface="Geneva"/>
              <a:cs typeface="Geneva"/>
            </a:endParaRPr>
          </a:p>
          <a:p>
            <a:pPr eaLnBrk="1" hangingPunct="1">
              <a:spcBef>
                <a:spcPct val="0"/>
              </a:spcBef>
              <a:buFontTx/>
              <a:buNone/>
            </a:pPr>
            <a:r>
              <a:rPr lang="nl-NL" altLang="nl-NL" sz="1800">
                <a:ea typeface="Geneva"/>
                <a:cs typeface="Geneva"/>
              </a:rPr>
              <a:t>Omgeving moet (ook) veranderen</a:t>
            </a:r>
          </a:p>
          <a:p>
            <a:pPr eaLnBrk="1" hangingPunct="1">
              <a:spcBef>
                <a:spcPct val="0"/>
              </a:spcBef>
              <a:buFontTx/>
              <a:buNone/>
            </a:pPr>
            <a:endParaRPr lang="nl-NL" altLang="nl-NL" sz="1800">
              <a:ea typeface="Geneva"/>
              <a:cs typeface="Geneva"/>
            </a:endParaRPr>
          </a:p>
          <a:p>
            <a:pPr eaLnBrk="1" hangingPunct="1">
              <a:spcBef>
                <a:spcPct val="0"/>
              </a:spcBef>
              <a:buFontTx/>
              <a:buNone/>
            </a:pPr>
            <a:r>
              <a:rPr lang="nl-NL" altLang="nl-NL" sz="1800">
                <a:ea typeface="Geneva"/>
                <a:cs typeface="Geneva"/>
              </a:rPr>
              <a:t>Normaliteit ter discussie</a:t>
            </a:r>
          </a:p>
        </p:txBody>
      </p:sp>
    </p:spTree>
  </p:cSld>
  <p:clrMapOvr>
    <a:masterClrMapping/>
  </p:clrMapOvr>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Arial"/>
      </a:majorFont>
      <a:minorFont>
        <a:latin typeface="Arial"/>
        <a:ea typeface=""/>
        <a:cs typeface="Arial"/>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756</Words>
  <Application>Microsoft Office PowerPoint</Application>
  <PresentationFormat>Diavoorstelling (4:3)</PresentationFormat>
  <Paragraphs>161</Paragraphs>
  <Slides>32</Slides>
  <Notes>1</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32</vt:i4>
      </vt:variant>
    </vt:vector>
  </HeadingPairs>
  <TitlesOfParts>
    <vt:vector size="40" baseType="lpstr">
      <vt:lpstr>Arial Unicode MS</vt:lpstr>
      <vt:lpstr>Arial</vt:lpstr>
      <vt:lpstr>Calibri</vt:lpstr>
      <vt:lpstr>Geneva</vt:lpstr>
      <vt:lpstr>MS PGothic</vt:lpstr>
      <vt:lpstr>MS PGothic</vt:lpstr>
      <vt:lpstr>Wingdings</vt:lpstr>
      <vt:lpstr>Standaardontwerp</vt:lpstr>
      <vt:lpstr>PowerPoint-presentatie</vt:lpstr>
      <vt:lpstr>Beelden</vt:lpstr>
      <vt:lpstr>Beelden</vt:lpstr>
      <vt:lpstr>Beelden</vt:lpstr>
      <vt:lpstr>Ervaringsdeskundige</vt:lpstr>
      <vt:lpstr>Hulpmiddelen en de relatie met de ‘ander</vt:lpstr>
      <vt:lpstr>Material Culture Studies</vt:lpstr>
      <vt:lpstr>Material Culture Studies: hulpmiddelen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Sander Hilberink</dc:creator>
  <cp:lastModifiedBy>Sander Hilberink</cp:lastModifiedBy>
  <cp:revision>39</cp:revision>
  <dcterms:created xsi:type="dcterms:W3CDTF">2015-01-30T14:12:03Z</dcterms:created>
  <dcterms:modified xsi:type="dcterms:W3CDTF">2016-02-20T12:39:06Z</dcterms:modified>
</cp:coreProperties>
</file>