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72" r:id="rId4"/>
    <p:sldMasterId id="2147483675" r:id="rId5"/>
    <p:sldMasterId id="2147483678" r:id="rId6"/>
    <p:sldMasterId id="2147483681" r:id="rId7"/>
    <p:sldMasterId id="2147483683" r:id="rId8"/>
    <p:sldMasterId id="2147483685" r:id="rId9"/>
    <p:sldMasterId id="2147483687" r:id="rId10"/>
    <p:sldMasterId id="2147483691" r:id="rId11"/>
    <p:sldMasterId id="2147483693" r:id="rId12"/>
  </p:sldMasterIdLst>
  <p:notesMasterIdLst>
    <p:notesMasterId r:id="rId30"/>
  </p:notesMasterIdLst>
  <p:handoutMasterIdLst>
    <p:handoutMasterId r:id="rId31"/>
  </p:handoutMasterIdLst>
  <p:sldIdLst>
    <p:sldId id="348" r:id="rId13"/>
    <p:sldId id="431" r:id="rId14"/>
    <p:sldId id="502" r:id="rId15"/>
    <p:sldId id="521" r:id="rId16"/>
    <p:sldId id="518" r:id="rId17"/>
    <p:sldId id="523" r:id="rId18"/>
    <p:sldId id="522" r:id="rId19"/>
    <p:sldId id="524" r:id="rId20"/>
    <p:sldId id="533" r:id="rId21"/>
    <p:sldId id="534" r:id="rId22"/>
    <p:sldId id="535" r:id="rId23"/>
    <p:sldId id="536" r:id="rId24"/>
    <p:sldId id="537" r:id="rId25"/>
    <p:sldId id="525" r:id="rId26"/>
    <p:sldId id="526" r:id="rId27"/>
    <p:sldId id="527" r:id="rId28"/>
    <p:sldId id="528" r:id="rId2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59DB4B24-2732-234D-9FDF-1950B3A47447}">
          <p14:sldIdLst>
            <p14:sldId id="348"/>
            <p14:sldId id="431"/>
            <p14:sldId id="502"/>
            <p14:sldId id="521"/>
            <p14:sldId id="518"/>
            <p14:sldId id="523"/>
            <p14:sldId id="522"/>
            <p14:sldId id="524"/>
            <p14:sldId id="533"/>
            <p14:sldId id="534"/>
            <p14:sldId id="535"/>
            <p14:sldId id="536"/>
            <p14:sldId id="537"/>
            <p14:sldId id="525"/>
            <p14:sldId id="526"/>
            <p14:sldId id="527"/>
            <p14:sldId id="5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66901" autoAdjust="0"/>
  </p:normalViewPr>
  <p:slideViewPr>
    <p:cSldViewPr>
      <p:cViewPr varScale="1">
        <p:scale>
          <a:sx n="47" d="100"/>
          <a:sy n="47" d="100"/>
        </p:scale>
        <p:origin x="-2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80" cy="457127"/>
          </a:xfrm>
          <a:prstGeom prst="rect">
            <a:avLst/>
          </a:prstGeom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1" y="1"/>
            <a:ext cx="2972280" cy="457127"/>
          </a:xfrm>
          <a:prstGeom prst="rect">
            <a:avLst/>
          </a:prstGeom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841224-7C24-7744-80F0-49D1E105262B}" type="datetimeFigureOut">
              <a:rPr lang="nl-NL"/>
              <a:pPr/>
              <a:t>14-03-16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413"/>
            <a:ext cx="2972280" cy="457126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1" y="8685413"/>
            <a:ext cx="2972280" cy="457126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DA041A-F1E8-5E44-ADF6-36C2EEA9595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8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80" cy="457127"/>
          </a:xfrm>
          <a:prstGeom prst="rect">
            <a:avLst/>
          </a:prstGeom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121" y="1"/>
            <a:ext cx="2972280" cy="457127"/>
          </a:xfrm>
          <a:prstGeom prst="rect">
            <a:avLst/>
          </a:prstGeom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F90787-5F6E-3647-9BAB-9264D4984FEA}" type="datetimeFigureOut">
              <a:rPr lang="nl-NL"/>
              <a:pPr/>
              <a:t>14-03-16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7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281" y="4343436"/>
            <a:ext cx="5485440" cy="4114143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413"/>
            <a:ext cx="2972280" cy="457126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121" y="8685413"/>
            <a:ext cx="2972280" cy="457126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8BB424-6C25-8848-8B23-B93B1AB9E9D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392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B424-6C25-8848-8B23-B93B1AB9E9D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17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A8F3-568E-40F4-9F5D-63AA28E946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49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94E2C-EBC2-4272-A283-4EAF7A4EE2A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3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36108D-ECC6-4888-BAA3-F96C47A98AAE}" type="slidenum">
              <a:rPr lang="en-GB" altLang="nl-NL" smtClean="0"/>
              <a:pPr/>
              <a:t>4</a:t>
            </a:fld>
            <a:endParaRPr lang="en-GB" altLang="nl-NL" smtClean="0"/>
          </a:p>
        </p:txBody>
      </p:sp>
      <p:sp>
        <p:nvSpPr>
          <p:cNvPr id="409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0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4101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AE5F08-69A5-457F-A4E7-84149CDB0FE3}" type="slidenum">
              <a:rPr lang="en-US" altLang="nl-NL" sz="1200">
                <a:ea typeface="MS PGothic" pitchFamily="34" charset="-128"/>
              </a:rPr>
              <a:pPr algn="r"/>
              <a:t>4</a:t>
            </a:fld>
            <a:endParaRPr lang="en-US" altLang="nl-NL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38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B424-6C25-8848-8B23-B93B1AB9E9D1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4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B424-6C25-8848-8B23-B93B1AB9E9D1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9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B424-6C25-8848-8B23-B93B1AB9E9D1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75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B424-6C25-8848-8B23-B93B1AB9E9D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33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B424-6C25-8848-8B23-B93B1AB9E9D1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6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5851525" y="4862513"/>
            <a:ext cx="184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smtClean="0"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2880320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395536" y="6021288"/>
            <a:ext cx="3816424" cy="76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C00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4756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482128C-D6C2-6743-871C-3AC2D6BB338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711825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471612"/>
            <a:ext cx="8015288" cy="3973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>
              <a:buClr>
                <a:schemeClr val="accent4"/>
              </a:buClr>
              <a:buSzPct val="100000"/>
              <a:buFont typeface="Lucida Grande"/>
              <a:buChar char="▸"/>
              <a:defRPr>
                <a:latin typeface="Arial"/>
              </a:defRPr>
            </a:lvl1pPr>
          </a:lstStyle>
          <a:p>
            <a:pPr lvl="0"/>
            <a:r>
              <a:rPr lang="nl-NL" noProof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3056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stippellij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8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74441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374441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62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11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stippellij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8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74441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374441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01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600200"/>
            <a:ext cx="8157592" cy="4133850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740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stippellij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8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16424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816424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36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1700808"/>
            <a:ext cx="7272808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971600" y="4941168"/>
            <a:ext cx="7272808" cy="44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932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1772816"/>
            <a:ext cx="7272808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971600" y="4941168"/>
            <a:ext cx="7272808" cy="44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586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0" y="-27384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556793"/>
            <a:ext cx="5832648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39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7CED49-3F15-694A-BAB0-2DFFBF1BD13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2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105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nl-NL" smtClean="0"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033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5616" y="836712"/>
            <a:ext cx="6408712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2477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HR_rood_achtergrond_verloo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HR_LOGO_rechtsonder_CMYK_w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6" descr="HR_OJ_CMYK_wi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3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HR_LOGO_rechtsonder_CMYK_w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6" descr="HR_OJ_CMYK_w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033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749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HR_LOGO_rechtsonder_CMYK_w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6" descr="HR_OJ_CMYK_w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033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412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7CED49-3F15-694A-BAB0-2DFFBF1BD13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27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482128C-D6C2-6743-871C-3AC2D6BB338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86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4DD42872-5F5C-FD4E-800A-925FDC9A62E0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FAC5FAC7-D003-D141-8621-2DDD675CB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728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EA672A69-4FD3-1F42-AD4C-15828DA21AE2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C4654BF6-5EF5-8844-AE24-0F9DECD32B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62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7F64835D-5C62-3A47-9E51-134D1BC75270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A3E4B74A-5EAF-824B-9A0E-EA77DFD344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3134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A0457F69-B97E-884A-A805-83A0156B5C20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DDEEDE32-5D58-B047-A2D4-688A615DE8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2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482128C-D6C2-6743-871C-3AC2D6BB338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86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A767CE5B-7668-A343-8B79-9A9691164123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CA8B1E45-2933-444C-8779-31D760DBC0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22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16F25C0F-6D33-5D4C-B65E-520229D27AA4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A43E8BB9-65D4-EC4A-AF99-2E0322BBA0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709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FF617B3A-8D63-8B40-B531-EBB3390A4DD0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35A4ED5A-F125-CA4A-9F12-8F6383D7E0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95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9BE37519-6703-3048-B0D0-B5E780735238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103E7AED-825B-B44F-9446-881592E82D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076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4F7695E9-C7FE-394D-9F3A-444800C281DD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D2CFCE9F-192E-DB42-B963-55D2B766DC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560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1498285A-49A4-8249-BF14-5D7CB62E75F7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4B54D15D-3274-5E4A-9733-F53B5B6448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08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10DB0388-5A97-AB44-AA8F-EDDABF59489D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DC6F39A3-0A0E-384C-8C0F-5BB4B06BFD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2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0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5733256"/>
            <a:ext cx="8748464" cy="11247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5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471612"/>
            <a:ext cx="8015288" cy="3973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542925" indent="-542925">
              <a:buClr>
                <a:schemeClr val="accent4"/>
              </a:buClr>
              <a:buSzPct val="100000"/>
              <a:buFont typeface="Lucida Grande"/>
              <a:buChar char="▸"/>
              <a:defRPr>
                <a:latin typeface="Arial"/>
              </a:defRPr>
            </a:lvl1pPr>
          </a:lstStyle>
          <a:p>
            <a:pPr lvl="0"/>
            <a:r>
              <a:rPr lang="nl-NL" noProof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33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471612"/>
            <a:ext cx="8015288" cy="3973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lvl="0"/>
            <a:r>
              <a:rPr lang="nl-NL" noProof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61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0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5733256"/>
            <a:ext cx="8748464" cy="11247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56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stippellij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81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74441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4"/>
              </a:buClr>
              <a:buFont typeface="Lucida Grande"/>
              <a:buChar char="▸"/>
              <a:defRPr sz="1800">
                <a:latin typeface="Arial"/>
              </a:defRPr>
            </a:lvl1pPr>
            <a:lvl2pPr marL="922338" indent="-200025">
              <a:buClr>
                <a:schemeClr val="accent4"/>
              </a:buClr>
              <a:buFont typeface="Lucida Grande"/>
              <a:buChar char="▸"/>
              <a:defRPr sz="1600">
                <a:latin typeface="Arial"/>
              </a:defRPr>
            </a:lvl2pPr>
            <a:lvl3pPr marL="1330325" indent="-228600">
              <a:buClr>
                <a:schemeClr val="accent4"/>
              </a:buClr>
              <a:buFont typeface="Lucida Grande"/>
              <a:buChar char="▸"/>
              <a:defRPr sz="1400">
                <a:latin typeface="Arial"/>
              </a:defRPr>
            </a:lvl3pPr>
            <a:lvl4pPr marL="1738313" indent="-228600">
              <a:buClr>
                <a:schemeClr val="accent4"/>
              </a:buClr>
              <a:buFont typeface="Lucida Grande"/>
              <a:buChar char="▸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374441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4"/>
              </a:buClr>
              <a:buFont typeface="Lucida Grande"/>
              <a:buChar char="▸"/>
              <a:defRPr sz="1800">
                <a:latin typeface="Arial"/>
              </a:defRPr>
            </a:lvl1pPr>
            <a:lvl2pPr marL="922338" indent="-200025">
              <a:buClr>
                <a:schemeClr val="accent4"/>
              </a:buClr>
              <a:buFont typeface="Lucida Grande"/>
              <a:buChar char="▸"/>
              <a:defRPr sz="1600">
                <a:latin typeface="Arial"/>
              </a:defRPr>
            </a:lvl2pPr>
            <a:lvl3pPr marL="1330325" indent="-228600">
              <a:buClr>
                <a:schemeClr val="accent4"/>
              </a:buClr>
              <a:buFont typeface="Lucida Grande"/>
              <a:buChar char="▸"/>
              <a:defRPr sz="1400">
                <a:latin typeface="Arial"/>
              </a:defRPr>
            </a:lvl3pPr>
            <a:lvl4pPr marL="1738313" indent="-228600">
              <a:buClr>
                <a:schemeClr val="accent4"/>
              </a:buClr>
              <a:buFont typeface="Lucida Grande"/>
              <a:buChar char="▸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55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FDBD67-DC5A-A645-A18D-83DB3168DDCF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96B516D-6007-3241-8EB7-9BACD73CF1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20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10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11.xml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7" Type="http://schemas.openxmlformats.org/officeDocument/2006/relationships/image" Target="../media/image3.emf"/><Relationship Id="rId8" Type="http://schemas.openxmlformats.org/officeDocument/2006/relationships/image" Target="../media/image4.emf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Relationship Id="rId3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Relationship Id="rId3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713413"/>
            <a:ext cx="21510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3" descr="HR_rood_achtergrond_verlo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2" descr="HR_LOGO_rechtsonder_CMYK_wi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Afbeelding 3" descr="HR_OJ_CMYK_wit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F00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5" r:id="rId2"/>
    <p:sldLayoutId id="2147483706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2355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B78E4C6-D7EA-0148-A399-8EC82E1C8C44}" type="datetimeFigureOut">
              <a:rPr lang="nl-NL"/>
              <a:pPr>
                <a:defRPr/>
              </a:pPr>
              <a:t>14-03-16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CEA013F-36E7-9541-A4AB-A7FBEB3C16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288" y="5661025"/>
            <a:ext cx="8736012" cy="12001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Hoofdstuk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>
          <a:solidFill>
            <a:srgbClr val="CC0033"/>
          </a:solidFill>
          <a:latin typeface="Arial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0033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0033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0033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0033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542925" indent="-542925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4"/>
        </a:buBlip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922338" indent="-200025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4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01725" indent="-187325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7383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1463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6035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100013"/>
            <a:ext cx="9305926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pic>
        <p:nvPicPr>
          <p:cNvPr id="4100" name="Afbeelding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711825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708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922338" indent="-200025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9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30325" indent="-228600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9"/>
        </a:buBlip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7383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1463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6035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100013"/>
            <a:ext cx="9305926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pic>
        <p:nvPicPr>
          <p:cNvPr id="7172" name="Afbeelding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711825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jdelijke aanduiding voor tekst 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defRPr sz="28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marL="922338" indent="-200025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Lucida Grande" charset="0"/>
        <a:buChar char="▸"/>
        <a:defRPr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2pPr>
      <a:lvl3pPr marL="1330325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Lucida Grande" charset="0"/>
        <a:buChar char="▸"/>
        <a:defRPr sz="16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3pPr>
      <a:lvl4pPr marL="1738313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▸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1463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▸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6035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100013"/>
            <a:ext cx="9305926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90550" y="1600200"/>
            <a:ext cx="80137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024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pic>
        <p:nvPicPr>
          <p:cNvPr id="10245" name="Afbeelding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711825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87338" indent="-355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▸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287338" indent="-355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▸"/>
        <a:defRPr sz="16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287338" indent="-355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▸"/>
        <a:defRPr sz="14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287338" indent="-355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▸"/>
        <a:defRPr sz="1400"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▸"/>
        <a:defRPr kern="1200">
          <a:solidFill>
            <a:schemeClr val="tx1"/>
          </a:solidFill>
          <a:latin typeface="Verdana"/>
          <a:ea typeface="Geneva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100013"/>
            <a:ext cx="9305926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19113" y="1600200"/>
            <a:ext cx="80851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29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pic>
        <p:nvPicPr>
          <p:cNvPr id="12293" name="Afbeelding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711825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FFFFFF"/>
          </a:solidFill>
          <a:latin typeface="Arial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6"/>
        </a:buBlip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6"/>
        </a:buBlip>
        <a:defRPr sz="16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6"/>
        </a:buBlip>
        <a:defRPr sz="14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6573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6"/>
        </a:buBlip>
        <a:defRPr sz="1400"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▸"/>
        <a:defRPr kern="1200">
          <a:solidFill>
            <a:schemeClr val="tx1"/>
          </a:solidFill>
          <a:latin typeface="Verdana"/>
          <a:ea typeface="Geneva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F003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 descr="BEELD-quotesballon-roo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3" descr="HR_rood_achtergrond_verloo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5832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Statement voor op beelden met rode tekstkader.</a:t>
            </a:r>
          </a:p>
          <a:p>
            <a:pPr lvl="0"/>
            <a:r>
              <a:rPr lang="nl-NL"/>
              <a:t>Teksten linkslijnend centreren in kader.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ヒラギノ角ゴ Pro W3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http://disabilitystudies.nl/sites/20151027.disabilitystudies.nl/files/logo-disability-studies-nederland.png" TargetMode="External"/><Relationship Id="rId8" Type="http://schemas.openxmlformats.org/officeDocument/2006/relationships/image" Target="../media/image18.jpeg"/><Relationship Id="rId9" Type="http://schemas.openxmlformats.org/officeDocument/2006/relationships/image" Target="http://www.food-nutrition.nl/assets/sites/4/wageningen-ur2.jpg" TargetMode="External"/><Relationship Id="rId10" Type="http://schemas.openxmlformats.org/officeDocument/2006/relationships/image" Target="../media/image19.jpeg"/><Relationship Id="rId11" Type="http://schemas.openxmlformats.org/officeDocument/2006/relationships/image" Target="http://www.participatiekompas.nl/sites/default/files/1-1_logo_ZonMw_0.jpg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Mieke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95936" y="1588581"/>
            <a:ext cx="4896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 smtClean="0"/>
          </a:p>
          <a:p>
            <a:endParaRPr lang="nl-NL" sz="2000" dirty="0"/>
          </a:p>
          <a:p>
            <a:endParaRPr lang="nl-NL" sz="28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395536" y="587727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Sander </a:t>
            </a:r>
            <a:r>
              <a:rPr lang="nl-NL" b="1" dirty="0" err="1" smtClean="0"/>
              <a:t>Hilberink</a:t>
            </a:r>
            <a:r>
              <a:rPr lang="nl-NL" b="1" dirty="0" smtClean="0"/>
              <a:t> &amp; Mieke Cardol </a:t>
            </a:r>
            <a:endParaRPr lang="nl-NL" dirty="0" smtClean="0"/>
          </a:p>
          <a:p>
            <a:r>
              <a:rPr lang="nl-NL" dirty="0" smtClean="0"/>
              <a:t>Lectoraat </a:t>
            </a:r>
            <a:r>
              <a:rPr lang="nl-NL" dirty="0" err="1"/>
              <a:t>Disability</a:t>
            </a:r>
            <a:r>
              <a:rPr lang="nl-NL" dirty="0"/>
              <a:t> Studies; diversiteit in participatie</a:t>
            </a:r>
          </a:p>
          <a:p>
            <a:r>
              <a:rPr lang="nl-NL" dirty="0" smtClean="0"/>
              <a:t>Kenniscentrum Zorginnovatie | Hogeschool </a:t>
            </a:r>
            <a:r>
              <a:rPr lang="nl-NL" dirty="0"/>
              <a:t>Rotterdam</a:t>
            </a:r>
          </a:p>
        </p:txBody>
      </p:sp>
      <p:pic>
        <p:nvPicPr>
          <p:cNvPr id="4" name="Tijdelijke aanduiding voor afbeelding 3" descr="knotwilg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1" r="-14001"/>
          <a:stretch>
            <a:fillRect/>
          </a:stretch>
        </p:blipFill>
        <p:spPr>
          <a:xfrm>
            <a:off x="34069" y="1340768"/>
            <a:ext cx="9144000" cy="4509120"/>
          </a:xfrm>
        </p:spPr>
      </p:pic>
    </p:spTree>
    <p:extLst>
      <p:ext uri="{BB962C8B-B14F-4D97-AF65-F5344CB8AC3E}">
        <p14:creationId xmlns:p14="http://schemas.microsoft.com/office/powerpoint/2010/main" val="7194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>
                <a:solidFill>
                  <a:schemeClr val="bg1"/>
                </a:solidFill>
              </a:rPr>
              <a:t>Peter</a:t>
            </a:r>
          </a:p>
        </p:txBody>
      </p:sp>
      <p:sp>
        <p:nvSpPr>
          <p:cNvPr id="20483" name="Tijdelijke aanduiding voor inhoud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Tijdens lezing hoort hij vraag uit de zaal niet goed</a:t>
            </a:r>
          </a:p>
          <a:p>
            <a:r>
              <a:rPr lang="nl-NL" altLang="nl-NL"/>
              <a:t>Voelt als afgaan</a:t>
            </a:r>
          </a:p>
          <a:p>
            <a:r>
              <a:rPr lang="nl-NL" altLang="nl-NL"/>
              <a:t>Kort daarna soortgelijke ervaring</a:t>
            </a:r>
          </a:p>
          <a:p>
            <a:r>
              <a:rPr lang="nl-NL" altLang="nl-NL"/>
              <a:t>Twee jaar later aanschaf hoortoestel</a:t>
            </a:r>
          </a:p>
        </p:txBody>
      </p:sp>
    </p:spTree>
    <p:extLst>
      <p:ext uri="{BB962C8B-B14F-4D97-AF65-F5344CB8AC3E}">
        <p14:creationId xmlns:p14="http://schemas.microsoft.com/office/powerpoint/2010/main" val="40528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>
                <a:solidFill>
                  <a:schemeClr val="bg1"/>
                </a:solidFill>
              </a:rPr>
              <a:t>Peter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 smtClean="0"/>
              <a:t>In situaties met achtergrondgeluiden geen verbetering</a:t>
            </a:r>
          </a:p>
          <a:p>
            <a:pPr>
              <a:defRPr/>
            </a:pPr>
            <a:r>
              <a:rPr lang="nl-NL" dirty="0" smtClean="0"/>
              <a:t>Versterken van ongewenste geluiden</a:t>
            </a:r>
          </a:p>
          <a:p>
            <a:pPr>
              <a:defRPr/>
            </a:pPr>
            <a:r>
              <a:rPr lang="nl-NL" dirty="0" smtClean="0"/>
              <a:t>Kwetsbaar (vaak schoonmaken, batterijen snel leeg)</a:t>
            </a:r>
          </a:p>
          <a:p>
            <a:pPr marL="0" indent="0">
              <a:buFontTx/>
              <a:buNone/>
              <a:defRPr/>
            </a:pPr>
            <a:endParaRPr lang="nl-NL" dirty="0"/>
          </a:p>
          <a:p>
            <a:pPr marL="0" indent="0">
              <a:buFontTx/>
              <a:buNone/>
              <a:defRPr/>
            </a:pPr>
            <a:r>
              <a:rPr lang="nl-NL" dirty="0" smtClean="0">
                <a:sym typeface="Wingdings" panose="05000000000000000000" pitchFamily="2" charset="2"/>
              </a:rPr>
              <a:t> Neiging om ze niet te dragen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3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>
                <a:solidFill>
                  <a:schemeClr val="bg1"/>
                </a:solidFill>
              </a:rPr>
              <a:t>Peter</a:t>
            </a:r>
          </a:p>
        </p:txBody>
      </p:sp>
      <p:sp>
        <p:nvSpPr>
          <p:cNvPr id="22531" name="Tijdelijke aanduiding voor inhoud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Omgeving merkt wel verschil</a:t>
            </a:r>
          </a:p>
          <a:p>
            <a:r>
              <a:rPr lang="nl-NL" altLang="nl-NL"/>
              <a:t>Vriendin: hij reageert sneller</a:t>
            </a:r>
          </a:p>
          <a:p>
            <a:r>
              <a:rPr lang="nl-NL" altLang="nl-NL"/>
              <a:t>Niet dragen leidt tot ergernissen</a:t>
            </a:r>
          </a:p>
          <a:p>
            <a:endParaRPr lang="nl-NL" altLang="nl-NL"/>
          </a:p>
          <a:p>
            <a:r>
              <a:rPr lang="nl-NL" altLang="nl-NL"/>
              <a:t>“Door de apparaten uit te laten ben jij degene die ervoor zorgt dat de communicatie niet meer goed verloopt. Dat zijn lastige dingen.”</a:t>
            </a:r>
          </a:p>
        </p:txBody>
      </p:sp>
    </p:spTree>
    <p:extLst>
      <p:ext uri="{BB962C8B-B14F-4D97-AF65-F5344CB8AC3E}">
        <p14:creationId xmlns:p14="http://schemas.microsoft.com/office/powerpoint/2010/main" val="265540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>
                <a:solidFill>
                  <a:schemeClr val="bg1"/>
                </a:solidFill>
              </a:rPr>
              <a:t>Peter</a:t>
            </a:r>
          </a:p>
        </p:txBody>
      </p:sp>
      <p:sp>
        <p:nvSpPr>
          <p:cNvPr id="23555" name="Tijdelijke aanduiding voor inhoud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dirty="0"/>
              <a:t>Peter kiest ervoor om hoortoestel permanent te dragen</a:t>
            </a:r>
          </a:p>
          <a:p>
            <a:endParaRPr lang="nl-NL" altLang="nl-NL" dirty="0"/>
          </a:p>
          <a:p>
            <a:r>
              <a:rPr lang="nl-NL" altLang="nl-NL" dirty="0"/>
              <a:t>“Ook al vind ik soms dat ik er geen baat bij heb, als je een ander er een plezier mee kunt doen, dan is dat natuurlijk ook winst</a:t>
            </a:r>
            <a:r>
              <a:rPr lang="nl-NL" altLang="nl-NL" dirty="0" smtClean="0"/>
              <a:t>.”</a:t>
            </a:r>
          </a:p>
          <a:p>
            <a:endParaRPr lang="nl-NL" altLang="nl-NL" dirty="0"/>
          </a:p>
          <a:p>
            <a:r>
              <a:rPr lang="nl-NL" altLang="nl-NL" smtClean="0"/>
              <a:t>Audio Peter2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176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Ervaringen klankbordgroep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l-NL" dirty="0" smtClean="0"/>
              <a:t>Aantal studiepunten?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Toetsing theoretische kennis?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Vragen de verschillende opdrachten wel hetzelfde van studenten? Oneerlijk?</a:t>
            </a:r>
          </a:p>
          <a:p>
            <a:pPr marL="457200" indent="-457200">
              <a:buFont typeface="Arial"/>
              <a:buChar char="•"/>
            </a:pPr>
            <a:endParaRPr lang="nl-NL" dirty="0"/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Aantal van 3 lessen is goed!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Inpasbaarheid in bestaande curricula lastig</a:t>
            </a:r>
          </a:p>
          <a:p>
            <a:pPr marL="457200" indent="-457200">
              <a:buFont typeface="Arial"/>
              <a:buChar char="•"/>
            </a:pPr>
            <a:endParaRPr lang="nl-NL" dirty="0"/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    </a:t>
            </a:r>
            <a:r>
              <a:rPr lang="nl-NL" dirty="0" smtClean="0">
                <a:solidFill>
                  <a:srgbClr val="800000"/>
                </a:solidFill>
              </a:rPr>
              <a:t>vooral moeite met UDL</a:t>
            </a:r>
            <a:endParaRPr lang="nl-NL" dirty="0">
              <a:solidFill>
                <a:srgbClr val="800000"/>
              </a:solidFill>
            </a:endParaRPr>
          </a:p>
        </p:txBody>
      </p:sp>
      <p:sp>
        <p:nvSpPr>
          <p:cNvPr id="6" name="Pijl links 5"/>
          <p:cNvSpPr/>
          <p:nvPr/>
        </p:nvSpPr>
        <p:spPr bwMode="auto">
          <a:xfrm>
            <a:off x="611560" y="5517232"/>
            <a:ext cx="57606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2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Ervaringen studenten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Boeiend: impact van hulpmiddelen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Leuke opdrachten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Soms meer behoefte aan zekerheid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05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In Rotterdam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l-NL" dirty="0" smtClean="0"/>
              <a:t>Minor </a:t>
            </a:r>
            <a:r>
              <a:rPr lang="nl-NL" dirty="0" err="1" smtClean="0"/>
              <a:t>Disability</a:t>
            </a:r>
            <a:r>
              <a:rPr lang="nl-NL" dirty="0" smtClean="0"/>
              <a:t> &amp; Diversiteit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Opleiding Ergotherapie, jaar 1 en 2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Opleiding Industrieel Product Ontwerp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Opleiding verpleegkunde, </a:t>
            </a:r>
            <a:r>
              <a:rPr lang="nl-NL" dirty="0" err="1" smtClean="0"/>
              <a:t>wijkzorg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09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Beschikbaar op site </a:t>
            </a:r>
            <a:r>
              <a:rPr lang="nl-NL" sz="3600" dirty="0" err="1" smtClean="0"/>
              <a:t>DSiN</a:t>
            </a:r>
            <a:r>
              <a:rPr lang="nl-NL" sz="3600" dirty="0" smtClean="0"/>
              <a:t>: 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b="1" dirty="0" smtClean="0">
                <a:solidFill>
                  <a:srgbClr val="800000"/>
                </a:solidFill>
              </a:rPr>
              <a:t>Handleiding voor docenten met daarin: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Inleiding </a:t>
            </a:r>
            <a:r>
              <a:rPr lang="nl-NL" dirty="0"/>
              <a:t>en achtergrond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Mogelijke werkvormen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Geschikte </a:t>
            </a:r>
            <a:r>
              <a:rPr lang="nl-NL" dirty="0"/>
              <a:t>audio en beeldfragmenten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Aanbevolen </a:t>
            </a:r>
            <a:r>
              <a:rPr lang="nl-NL" dirty="0"/>
              <a:t>literatuur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Gebruikte </a:t>
            </a:r>
            <a:r>
              <a:rPr lang="nl-NL" dirty="0"/>
              <a:t>literatuur</a:t>
            </a:r>
          </a:p>
          <a:p>
            <a:pPr marL="457200" indent="-457200">
              <a:buFontTx/>
              <a:buChar char="-"/>
            </a:pPr>
            <a:endParaRPr lang="nl-NL" dirty="0" smtClean="0"/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Power Point- presentatie per les (kaal)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Met extra uitleg per sheet bij elke 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75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793"/>
            <a:ext cx="8229600" cy="1143000"/>
          </a:xfrm>
        </p:spPr>
        <p:txBody>
          <a:bodyPr/>
          <a:lstStyle/>
          <a:p>
            <a:r>
              <a:rPr lang="nl-NL" sz="4000" dirty="0" smtClean="0"/>
              <a:t>Meer dan handig</a:t>
            </a:r>
            <a:endParaRPr lang="nl-NL" sz="4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518457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NL" dirty="0" smtClean="0">
                <a:cs typeface="Verdana"/>
              </a:rPr>
              <a:t>Het onderzoek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NL" dirty="0" smtClean="0">
                <a:cs typeface="Verdana"/>
              </a:rPr>
              <a:t>Het lespakket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NL" dirty="0" smtClean="0">
                <a:cs typeface="Verdana"/>
              </a:rPr>
              <a:t>Ervaringen: UDL, docenten en studenten</a:t>
            </a:r>
            <a:endParaRPr lang="nl-NL" dirty="0">
              <a:cs typeface="Verdana"/>
            </a:endParaRPr>
          </a:p>
          <a:p>
            <a:pPr marL="0" indent="0"/>
            <a:endParaRPr lang="nl-NL" dirty="0" smtClean="0"/>
          </a:p>
          <a:p>
            <a:pPr marL="457200" indent="-457200">
              <a:buFontTx/>
              <a:buChar char="-"/>
            </a:pPr>
            <a:endParaRPr lang="nl-NL" dirty="0" smtClean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552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latin typeface="Verdana"/>
                <a:cs typeface="Verdana"/>
              </a:rPr>
              <a:t>Het onderzoek</a:t>
            </a:r>
            <a:endParaRPr lang="nl-NL" sz="3600" dirty="0">
              <a:latin typeface="Verdana"/>
              <a:cs typeface="Verdan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71612"/>
            <a:ext cx="8964488" cy="5125740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nl-NL" dirty="0" err="1" smtClean="0">
                <a:solidFill>
                  <a:srgbClr val="000090"/>
                </a:solidFill>
                <a:latin typeface="Verdana"/>
                <a:cs typeface="Verdana"/>
              </a:rPr>
              <a:t>ZonMw</a:t>
            </a: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 </a:t>
            </a:r>
            <a:r>
              <a:rPr lang="nl-NL" dirty="0" err="1" smtClean="0">
                <a:solidFill>
                  <a:srgbClr val="000090"/>
                </a:solidFill>
                <a:latin typeface="Verdana"/>
                <a:cs typeface="Verdana"/>
              </a:rPr>
              <a:t>Disability</a:t>
            </a: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 Studies (2010)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Maartje </a:t>
            </a:r>
            <a:r>
              <a:rPr lang="nl-NL" dirty="0" err="1" smtClean="0">
                <a:solidFill>
                  <a:srgbClr val="000090"/>
                </a:solidFill>
                <a:latin typeface="Verdana"/>
                <a:cs typeface="Verdana"/>
              </a:rPr>
              <a:t>Hoogstyns</a:t>
            </a: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 &amp; </a:t>
            </a:r>
            <a:r>
              <a:rPr lang="nl-NL" dirty="0" err="1" smtClean="0">
                <a:solidFill>
                  <a:srgbClr val="000090"/>
                </a:solidFill>
                <a:latin typeface="Verdana"/>
                <a:cs typeface="Verdana"/>
              </a:rPr>
              <a:t>Hilje</a:t>
            </a: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 van der Horst   Wageningen Universiteit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Een onderzoek naar de impact van hulpmiddelen; welke rol spelen hulpmiddelen voor mechanismen van in- en uitsluiting?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>
                <a:solidFill>
                  <a:srgbClr val="000090"/>
                </a:solidFill>
                <a:latin typeface="Verdana"/>
                <a:cs typeface="Verdana"/>
              </a:rPr>
              <a:t>Armprothese, gehoorapparaat, incontinentiemateriaal</a:t>
            </a:r>
            <a:endParaRPr lang="nl-NL" dirty="0">
              <a:solidFill>
                <a:srgbClr val="000090"/>
              </a:solidFill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endParaRPr lang="nl-NL" dirty="0" smtClean="0">
              <a:solidFill>
                <a:srgbClr val="000090"/>
              </a:solidFill>
              <a:latin typeface="Verdana"/>
              <a:cs typeface="Verdana"/>
            </a:endParaRPr>
          </a:p>
          <a:p>
            <a:pPr marL="457200" indent="-457200">
              <a:buFont typeface="Arial"/>
              <a:buChar char="•"/>
            </a:pPr>
            <a:r>
              <a:rPr lang="nl-NL" dirty="0" err="1" smtClean="0">
                <a:solidFill>
                  <a:srgbClr val="000090"/>
                </a:solidFill>
                <a:latin typeface="Verdana"/>
                <a:cs typeface="Verdana"/>
              </a:rPr>
              <a:t>www.meerdanhandig.nl</a:t>
            </a:r>
            <a:endParaRPr lang="nl-NL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447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2400"/>
            <a:ext cx="17156113" cy="72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vak 4"/>
          <p:cNvSpPr txBox="1">
            <a:spLocks noChangeArrowheads="1"/>
          </p:cNvSpPr>
          <p:nvPr/>
        </p:nvSpPr>
        <p:spPr bwMode="auto">
          <a:xfrm>
            <a:off x="468313" y="836613"/>
            <a:ext cx="7848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chemeClr val="bg1"/>
                </a:solidFill>
                <a:ea typeface="MS PGothic" pitchFamily="34" charset="-128"/>
              </a:rPr>
              <a:t>Wat wij met hulpmiddelen doen.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chemeClr val="bg1"/>
                </a:solidFill>
                <a:ea typeface="MS PGothic" pitchFamily="34" charset="-128"/>
              </a:rPr>
              <a:t>Lespakket Meer dan handig</a:t>
            </a:r>
          </a:p>
        </p:txBody>
      </p:sp>
      <p:pic>
        <p:nvPicPr>
          <p:cNvPr id="3076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2095500"/>
            <a:ext cx="94583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jdelijke aanduiding voor tekst 3"/>
          <p:cNvSpPr txBox="1">
            <a:spLocks/>
          </p:cNvSpPr>
          <p:nvPr/>
        </p:nvSpPr>
        <p:spPr bwMode="auto">
          <a:xfrm>
            <a:off x="2195513" y="4941888"/>
            <a:ext cx="38163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000">
                <a:solidFill>
                  <a:srgbClr val="CC0033"/>
                </a:solidFill>
              </a:rPr>
              <a:t>Mechanismen van in- en uitsluiting</a:t>
            </a:r>
          </a:p>
        </p:txBody>
      </p:sp>
      <p:pic>
        <p:nvPicPr>
          <p:cNvPr id="3078" name="Picture 7" descr="KC Zorginnovatie LOGO GROOT BLOK LINK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59"/>
          <a:stretch>
            <a:fillRect/>
          </a:stretch>
        </p:blipFill>
        <p:spPr bwMode="auto">
          <a:xfrm>
            <a:off x="314325" y="6154738"/>
            <a:ext cx="12334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disabilitystudies.nl/sites/20151027.disabilitystudies.nl/files/logo-disability-studies-nederland.pn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205538"/>
            <a:ext cx="20875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http://www.food-nutrition.nl/assets/sites/4/wageningen-ur2.jpg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234113"/>
            <a:ext cx="15446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http://www.participatiekompas.nl/sites/default/files/1-1_logo_ZonMw_0.jpg"/>
          <p:cNvPicPr>
            <a:picLocks noChangeAspect="1" noChangeArrowheads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6373813"/>
            <a:ext cx="13779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3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Drie lessen - inhoud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0000"/>
                </a:solidFill>
              </a:rPr>
              <a:t>Hulpmiddelen en….</a:t>
            </a:r>
            <a:endParaRPr lang="nl-NL" b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Mechanismen van in- en uitsluiting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De relatie met de ander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Ervaringskennis</a:t>
            </a:r>
          </a:p>
          <a:p>
            <a:pPr marL="457200" indent="-457200">
              <a:buFont typeface="Arial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0000"/>
                </a:solidFill>
              </a:rPr>
              <a:t>Tentoonstelling + reflectie (essay, </a:t>
            </a:r>
            <a:r>
              <a:rPr lang="nl-NL" dirty="0" err="1" smtClean="0">
                <a:solidFill>
                  <a:srgbClr val="000000"/>
                </a:solidFill>
              </a:rPr>
              <a:t>mindmap</a:t>
            </a:r>
            <a:r>
              <a:rPr lang="nl-NL" dirty="0" smtClean="0">
                <a:solidFill>
                  <a:srgbClr val="000000"/>
                </a:solidFill>
              </a:rPr>
              <a:t>, mondeling, ….)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6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Uitgangspunt “verschil is de norm’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800000"/>
                </a:solidFill>
              </a:rPr>
              <a:t>UDL   Universal design </a:t>
            </a:r>
            <a:r>
              <a:rPr lang="nl-NL" b="1" dirty="0" err="1" smtClean="0">
                <a:solidFill>
                  <a:srgbClr val="800000"/>
                </a:solidFill>
              </a:rPr>
              <a:t>for</a:t>
            </a:r>
            <a:r>
              <a:rPr lang="nl-NL" b="1" dirty="0" smtClean="0">
                <a:solidFill>
                  <a:srgbClr val="800000"/>
                </a:solidFill>
              </a:rPr>
              <a:t> </a:t>
            </a:r>
            <a:r>
              <a:rPr lang="nl-NL" b="1" dirty="0" err="1" smtClean="0">
                <a:solidFill>
                  <a:srgbClr val="800000"/>
                </a:solidFill>
              </a:rPr>
              <a:t>learning</a:t>
            </a:r>
            <a:endParaRPr lang="nl-NL" b="1" dirty="0" smtClean="0">
              <a:solidFill>
                <a:srgbClr val="8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(hoofd)    Kennis, informatie 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(hart)       Betrokkenheid &amp; motivatie</a:t>
            </a:r>
          </a:p>
          <a:p>
            <a:pPr marL="457200" indent="-457200">
              <a:buFont typeface="Arial"/>
              <a:buChar char="•"/>
            </a:pPr>
            <a:r>
              <a:rPr lang="nl-NL" dirty="0" smtClean="0"/>
              <a:t>(handen) Actie en expressie</a:t>
            </a:r>
          </a:p>
          <a:p>
            <a:pPr marL="457200" indent="-457200">
              <a:buFont typeface="Arial"/>
              <a:buChar char="•"/>
            </a:pPr>
            <a:endParaRPr lang="nl-NL" dirty="0"/>
          </a:p>
          <a:p>
            <a:pPr marL="0" indent="0"/>
            <a:r>
              <a:rPr lang="nl-NL" dirty="0" smtClean="0"/>
              <a:t>Doelen voor iedereen gelijk, het HOE niet.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4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Drie lessen - werkvormen</a:t>
            </a:r>
            <a:endParaRPr lang="nl-NL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Opdrachten door studenten</a:t>
            </a:r>
          </a:p>
          <a:p>
            <a:r>
              <a:rPr lang="nl-NL" dirty="0" smtClean="0"/>
              <a:t>Levensverhalen uit het onderzoek</a:t>
            </a:r>
          </a:p>
          <a:p>
            <a:r>
              <a:rPr lang="nl-NL" dirty="0" smtClean="0"/>
              <a:t>Eigen ervaringen en reflecties van studenten</a:t>
            </a:r>
          </a:p>
          <a:p>
            <a:r>
              <a:rPr lang="nl-NL" dirty="0" smtClean="0"/>
              <a:t>Werkcolleges docent</a:t>
            </a:r>
            <a:endParaRPr lang="nl-NL" dirty="0"/>
          </a:p>
          <a:p>
            <a:endParaRPr lang="nl-NL" dirty="0"/>
          </a:p>
          <a:p>
            <a:pPr marL="0" indent="0"/>
            <a:r>
              <a:rPr lang="nl-NL" dirty="0" smtClean="0"/>
              <a:t>Geluidsfragmenten, beeldfragmenten, literatuur, </a:t>
            </a:r>
            <a:endParaRPr lang="nl-NL" dirty="0"/>
          </a:p>
          <a:p>
            <a:pPr marL="0" indent="0"/>
            <a:r>
              <a:rPr lang="nl-NL" dirty="0" smtClean="0"/>
              <a:t>Meer lezen en zien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20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uit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Thematisch opgebouwd</a:t>
            </a:r>
          </a:p>
          <a:p>
            <a:r>
              <a:rPr lang="nl-NL" dirty="0" smtClean="0"/>
              <a:t>Relatie met ander</a:t>
            </a:r>
          </a:p>
          <a:p>
            <a:r>
              <a:rPr lang="nl-NL" dirty="0" smtClean="0"/>
              <a:t>Proberen zo </a:t>
            </a:r>
            <a:r>
              <a:rPr lang="nl-NL" smtClean="0"/>
              <a:t>illustratief mogelijk te maken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174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4400" dirty="0">
                <a:solidFill>
                  <a:schemeClr val="bg1"/>
                </a:solidFill>
              </a:rPr>
              <a:t>Peter</a:t>
            </a:r>
          </a:p>
        </p:txBody>
      </p:sp>
      <p:sp>
        <p:nvSpPr>
          <p:cNvPr id="19459" name="Tijdelijke aanduiding voor inhoud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Man, 65 jaar</a:t>
            </a:r>
          </a:p>
          <a:p>
            <a:r>
              <a:rPr lang="nl-NL" altLang="nl-NL"/>
              <a:t>Was al slechthorend toen hij huidige vriendin ontmoette</a:t>
            </a:r>
          </a:p>
          <a:p>
            <a:r>
              <a:rPr lang="nl-NL" altLang="nl-NL"/>
              <a:t>Hoortoestel</a:t>
            </a:r>
          </a:p>
        </p:txBody>
      </p:sp>
    </p:spTree>
    <p:extLst>
      <p:ext uri="{BB962C8B-B14F-4D97-AF65-F5344CB8AC3E}">
        <p14:creationId xmlns:p14="http://schemas.microsoft.com/office/powerpoint/2010/main" val="425542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HR">
  <a:themeElements>
    <a:clrScheme name="Aangepast 2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CC0033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Statement 2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vertref jeze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riehoekbullets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nde bullets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quote 1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Quote 2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tatement 1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PresentatieHR.thmx</Template>
  <TotalTime>79</TotalTime>
  <Words>480</Words>
  <Application>Microsoft Macintosh PowerPoint</Application>
  <PresentationFormat>Diavoorstelling (4:3)</PresentationFormat>
  <Paragraphs>117</Paragraphs>
  <Slides>17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12</vt:i4>
      </vt:variant>
      <vt:variant>
        <vt:lpstr>Diatitels</vt:lpstr>
      </vt:variant>
      <vt:variant>
        <vt:i4>17</vt:i4>
      </vt:variant>
    </vt:vector>
  </HeadingPairs>
  <TitlesOfParts>
    <vt:vector size="29" baseType="lpstr">
      <vt:lpstr>PresentatieHR</vt:lpstr>
      <vt:lpstr>hoofdstuk pagina</vt:lpstr>
      <vt:lpstr>tekst pagina</vt:lpstr>
      <vt:lpstr>1_tekst pagina</vt:lpstr>
      <vt:lpstr>driehoekbullets pagina</vt:lpstr>
      <vt:lpstr>ronde bullets pagina</vt:lpstr>
      <vt:lpstr>quote 1 pagina</vt:lpstr>
      <vt:lpstr>Quote 2 pagina</vt:lpstr>
      <vt:lpstr>statement 1 pagina</vt:lpstr>
      <vt:lpstr>Statement 2 pagina</vt:lpstr>
      <vt:lpstr>overtref jezelf</vt:lpstr>
      <vt:lpstr>Office-thema</vt:lpstr>
      <vt:lpstr>Mieke </vt:lpstr>
      <vt:lpstr>Meer dan handig</vt:lpstr>
      <vt:lpstr>Het onderzoek</vt:lpstr>
      <vt:lpstr>PowerPoint-presentatie</vt:lpstr>
      <vt:lpstr>Drie lessen - inhoud</vt:lpstr>
      <vt:lpstr>Uitgangspunt “verschil is de norm’</vt:lpstr>
      <vt:lpstr>Drie lessen - werkvormen</vt:lpstr>
      <vt:lpstr>Voorbeeld uit 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Ervaringen klankbordgroep</vt:lpstr>
      <vt:lpstr>Ervaringen studenten</vt:lpstr>
      <vt:lpstr>In Rotterdam</vt:lpstr>
      <vt:lpstr>Beschikbaar op site DSiN: </vt:lpstr>
    </vt:vector>
  </TitlesOfParts>
  <Company>Hogeschool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IerKL</dc:creator>
  <cp:lastModifiedBy>Mieke  Cardol</cp:lastModifiedBy>
  <cp:revision>200</cp:revision>
  <cp:lastPrinted>2016-03-09T10:15:08Z</cp:lastPrinted>
  <dcterms:created xsi:type="dcterms:W3CDTF">2009-01-19T13:47:06Z</dcterms:created>
  <dcterms:modified xsi:type="dcterms:W3CDTF">2016-03-14T09:25:53Z</dcterms:modified>
</cp:coreProperties>
</file>