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80" r:id="rId24"/>
    <p:sldId id="281" r:id="rId25"/>
    <p:sldId id="279" r:id="rId2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na Nijkamp" initials="RN" lastIdx="8" clrIdx="0">
    <p:extLst>
      <p:ext uri="{19B8F6BF-5375-455C-9EA6-DF929625EA0E}">
        <p15:presenceInfo xmlns:p15="http://schemas.microsoft.com/office/powerpoint/2012/main" userId="S-1-5-21-1757436266-1070379326-1452763161-86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84979" autoAdjust="0"/>
  </p:normalViewPr>
  <p:slideViewPr>
    <p:cSldViewPr snapToGrid="0">
      <p:cViewPr varScale="1">
        <p:scale>
          <a:sx n="118" d="100"/>
          <a:sy n="118" d="100"/>
        </p:scale>
        <p:origin x="1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GB"/>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GB"/>
          </a:p>
        </p:txBody>
      </p:sp>
      <p:sp>
        <p:nvSpPr>
          <p:cNvPr id="4" name="Tijdelijke aanduiding voor datum 3"/>
          <p:cNvSpPr>
            <a:spLocks noGrp="1"/>
          </p:cNvSpPr>
          <p:nvPr>
            <p:ph type="dt" sz="half" idx="10"/>
          </p:nvPr>
        </p:nvSpPr>
        <p:spPr/>
        <p:txBody>
          <a:bodyPr/>
          <a:lstStyle/>
          <a:p>
            <a:fld id="{CE2D2D3C-FB90-4FEF-9AED-6023A2A93D33}" type="datetimeFigureOut">
              <a:rPr lang="en-GB" smtClean="0"/>
              <a:t>20/02/2016</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1212902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CE2D2D3C-FB90-4FEF-9AED-6023A2A93D33}" type="datetimeFigureOut">
              <a:rPr lang="en-GB" smtClean="0"/>
              <a:t>20/02/2016</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2937269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en-GB"/>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CE2D2D3C-FB90-4FEF-9AED-6023A2A93D33}" type="datetimeFigureOut">
              <a:rPr lang="en-GB" smtClean="0"/>
              <a:t>20/02/2016</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2403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CE2D2D3C-FB90-4FEF-9AED-6023A2A93D33}" type="datetimeFigureOut">
              <a:rPr lang="en-GB" smtClean="0"/>
              <a:t>20/02/2016</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3649972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GB"/>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E2D2D3C-FB90-4FEF-9AED-6023A2A93D33}" type="datetimeFigureOut">
              <a:rPr lang="en-GB" smtClean="0"/>
              <a:t>20/02/2016</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423463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datum 4"/>
          <p:cNvSpPr>
            <a:spLocks noGrp="1"/>
          </p:cNvSpPr>
          <p:nvPr>
            <p:ph type="dt" sz="half" idx="10"/>
          </p:nvPr>
        </p:nvSpPr>
        <p:spPr/>
        <p:txBody>
          <a:bodyPr/>
          <a:lstStyle/>
          <a:p>
            <a:fld id="{CE2D2D3C-FB90-4FEF-9AED-6023A2A93D33}" type="datetimeFigureOut">
              <a:rPr lang="en-GB" smtClean="0"/>
              <a:t>20/02/2016</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141834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en-GB"/>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7" name="Tijdelijke aanduiding voor datum 6"/>
          <p:cNvSpPr>
            <a:spLocks noGrp="1"/>
          </p:cNvSpPr>
          <p:nvPr>
            <p:ph type="dt" sz="half" idx="10"/>
          </p:nvPr>
        </p:nvSpPr>
        <p:spPr/>
        <p:txBody>
          <a:bodyPr/>
          <a:lstStyle/>
          <a:p>
            <a:fld id="{CE2D2D3C-FB90-4FEF-9AED-6023A2A93D33}" type="datetimeFigureOut">
              <a:rPr lang="en-GB" smtClean="0"/>
              <a:t>20/02/2016</a:t>
            </a:fld>
            <a:endParaRPr lang="en-GB"/>
          </a:p>
        </p:txBody>
      </p:sp>
      <p:sp>
        <p:nvSpPr>
          <p:cNvPr id="8" name="Tijdelijke aanduiding voor voettekst 7"/>
          <p:cNvSpPr>
            <a:spLocks noGrp="1"/>
          </p:cNvSpPr>
          <p:nvPr>
            <p:ph type="ftr" sz="quarter" idx="11"/>
          </p:nvPr>
        </p:nvSpPr>
        <p:spPr/>
        <p:txBody>
          <a:bodyPr/>
          <a:lstStyle/>
          <a:p>
            <a:endParaRPr lang="en-GB"/>
          </a:p>
        </p:txBody>
      </p:sp>
      <p:sp>
        <p:nvSpPr>
          <p:cNvPr id="9" name="Tijdelijke aanduiding voor dianummer 8"/>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2811491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datum 2"/>
          <p:cNvSpPr>
            <a:spLocks noGrp="1"/>
          </p:cNvSpPr>
          <p:nvPr>
            <p:ph type="dt" sz="half" idx="10"/>
          </p:nvPr>
        </p:nvSpPr>
        <p:spPr/>
        <p:txBody>
          <a:bodyPr/>
          <a:lstStyle/>
          <a:p>
            <a:fld id="{CE2D2D3C-FB90-4FEF-9AED-6023A2A93D33}" type="datetimeFigureOut">
              <a:rPr lang="en-GB" smtClean="0"/>
              <a:t>20/02/2016</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139113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E2D2D3C-FB90-4FEF-9AED-6023A2A93D33}" type="datetimeFigureOut">
              <a:rPr lang="en-GB" smtClean="0"/>
              <a:t>20/02/2016</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136955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GB"/>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E2D2D3C-FB90-4FEF-9AED-6023A2A93D33}" type="datetimeFigureOut">
              <a:rPr lang="en-GB" smtClean="0"/>
              <a:t>20/02/2016</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406951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GB"/>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E2D2D3C-FB90-4FEF-9AED-6023A2A93D33}" type="datetimeFigureOut">
              <a:rPr lang="en-GB" smtClean="0"/>
              <a:t>20/02/2016</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619F2616-8330-4E97-86F7-5B6139D653BF}" type="slidenum">
              <a:rPr lang="en-GB" smtClean="0"/>
              <a:t>‹nr.›</a:t>
            </a:fld>
            <a:endParaRPr lang="en-GB"/>
          </a:p>
        </p:txBody>
      </p:sp>
    </p:spTree>
    <p:extLst>
      <p:ext uri="{BB962C8B-B14F-4D97-AF65-F5344CB8AC3E}">
        <p14:creationId xmlns:p14="http://schemas.microsoft.com/office/powerpoint/2010/main" val="411639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GB"/>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D2D3C-FB90-4FEF-9AED-6023A2A93D33}" type="datetimeFigureOut">
              <a:rPr lang="en-GB" smtClean="0"/>
              <a:t>20/02/2016</a:t>
            </a:fld>
            <a:endParaRPr lang="en-GB"/>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F2616-8330-4E97-86F7-5B6139D653BF}" type="slidenum">
              <a:rPr lang="en-GB" smtClean="0"/>
              <a:t>‹nr.›</a:t>
            </a:fld>
            <a:endParaRPr lang="en-GB"/>
          </a:p>
        </p:txBody>
      </p:sp>
    </p:spTree>
    <p:extLst>
      <p:ext uri="{BB962C8B-B14F-4D97-AF65-F5344CB8AC3E}">
        <p14:creationId xmlns:p14="http://schemas.microsoft.com/office/powerpoint/2010/main" val="3033738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http://www.food-nutrition.nl/assets/sites/4/wageningen-ur2.jpg" TargetMode="External"/><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http://disabilitystudies.nl/sites/20151027.disabilitystudies.nl/files/logo-disability-studies-nederland.png" TargetMode="External"/><Relationship Id="rId5" Type="http://schemas.openxmlformats.org/officeDocument/2006/relationships/image" Target="../media/image4.png"/><Relationship Id="rId10" Type="http://schemas.openxmlformats.org/officeDocument/2006/relationships/image" Target="http://www.participatiekompas.nl/sites/default/files/1-1_logo_ZonMw_0.jpg" TargetMode="External"/><Relationship Id="rId4" Type="http://schemas.openxmlformats.org/officeDocument/2006/relationships/image" Target="../media/image3.jpeg"/><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692400"/>
            <a:ext cx="17156113" cy="726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4"/>
          <p:cNvSpPr txBox="1">
            <a:spLocks noChangeArrowheads="1"/>
          </p:cNvSpPr>
          <p:nvPr/>
        </p:nvSpPr>
        <p:spPr bwMode="auto">
          <a:xfrm>
            <a:off x="468313" y="836613"/>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nl-NL" altLang="nl-NL" sz="3600" b="1">
                <a:solidFill>
                  <a:schemeClr val="bg1"/>
                </a:solidFill>
                <a:ea typeface="MS PGothic" pitchFamily="34" charset="-128"/>
              </a:rPr>
              <a:t>Wat wij met hulpmiddelen doen.</a:t>
            </a:r>
          </a:p>
          <a:p>
            <a:pPr>
              <a:spcBef>
                <a:spcPct val="0"/>
              </a:spcBef>
              <a:buFontTx/>
              <a:buNone/>
            </a:pPr>
            <a:r>
              <a:rPr lang="nl-NL" altLang="nl-NL">
                <a:solidFill>
                  <a:schemeClr val="bg1"/>
                </a:solidFill>
                <a:ea typeface="MS PGothic" pitchFamily="34" charset="-128"/>
              </a:rPr>
              <a:t>Lespakket Meer dan handig</a:t>
            </a:r>
          </a:p>
        </p:txBody>
      </p:sp>
      <p:pic>
        <p:nvPicPr>
          <p:cNvPr id="7" name="Afbeelding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7163" y="2095500"/>
            <a:ext cx="9458326"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jdelijke aanduiding voor tekst 3"/>
          <p:cNvSpPr txBox="1">
            <a:spLocks/>
          </p:cNvSpPr>
          <p:nvPr/>
        </p:nvSpPr>
        <p:spPr bwMode="auto">
          <a:xfrm>
            <a:off x="2195810" y="4941168"/>
            <a:ext cx="381635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pPr>
            <a:r>
              <a:rPr lang="nl-NL" altLang="nl-NL" sz="2000" smtClean="0">
                <a:solidFill>
                  <a:srgbClr val="CC0033"/>
                </a:solidFill>
              </a:rPr>
              <a:t>Ervaringskennis</a:t>
            </a:r>
            <a:endParaRPr lang="nl-NL" altLang="nl-NL" sz="2000" dirty="0" smtClean="0">
              <a:solidFill>
                <a:srgbClr val="CC0033"/>
              </a:solidFill>
            </a:endParaRPr>
          </a:p>
        </p:txBody>
      </p:sp>
      <p:pic>
        <p:nvPicPr>
          <p:cNvPr id="9" name="Picture 7" descr="KC Zorginnovatie LOGO GROOT BLOK LINKS"/>
          <p:cNvPicPr>
            <a:picLocks noChangeAspect="1" noChangeArrowheads="1"/>
          </p:cNvPicPr>
          <p:nvPr/>
        </p:nvPicPr>
        <p:blipFill>
          <a:blip r:embed="rId4" cstate="print">
            <a:extLst>
              <a:ext uri="{28A0092B-C50C-407E-A947-70E740481C1C}">
                <a14:useLocalDpi xmlns:a14="http://schemas.microsoft.com/office/drawing/2010/main" val="0"/>
              </a:ext>
            </a:extLst>
          </a:blip>
          <a:srcRect r="18259"/>
          <a:stretch>
            <a:fillRect/>
          </a:stretch>
        </p:blipFill>
        <p:spPr bwMode="auto">
          <a:xfrm>
            <a:off x="909307" y="5990649"/>
            <a:ext cx="123348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http://disabilitystudies.nl/sites/20151027.disabilitystudies.nl/files/logo-disability-studies-nederland.pn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2459327" y="6041449"/>
            <a:ext cx="2087562"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http://www.food-nutrition.nl/assets/sites/4/wageningen-ur2.jpg"/>
          <p:cNvPicPr>
            <a:picLocks noChangeAspect="1" noChangeArrowheads="1"/>
          </p:cNvPicPr>
          <p:nvPr/>
        </p:nvPicPr>
        <p:blipFill>
          <a:blip r:embed="rId7" r:link="rId8" cstate="print">
            <a:extLst>
              <a:ext uri="{28A0092B-C50C-407E-A947-70E740481C1C}">
                <a14:useLocalDpi xmlns:a14="http://schemas.microsoft.com/office/drawing/2010/main" val="0"/>
              </a:ext>
            </a:extLst>
          </a:blip>
          <a:srcRect/>
          <a:stretch>
            <a:fillRect/>
          </a:stretch>
        </p:blipFill>
        <p:spPr bwMode="auto">
          <a:xfrm>
            <a:off x="4918637" y="6070024"/>
            <a:ext cx="154463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http://www.participatiekompas.nl/sites/default/files/1-1_logo_ZonMw_0.jpg"/>
          <p:cNvPicPr>
            <a:picLocks noChangeAspect="1" noChangeArrowheads="1"/>
          </p:cNvPicPr>
          <p:nvPr/>
        </p:nvPicPr>
        <p:blipFill>
          <a:blip r:embed="rId9" r:link="rId10" cstate="print">
            <a:extLst>
              <a:ext uri="{28A0092B-C50C-407E-A947-70E740481C1C}">
                <a14:useLocalDpi xmlns:a14="http://schemas.microsoft.com/office/drawing/2010/main" val="0"/>
              </a:ext>
            </a:extLst>
          </a:blip>
          <a:srcRect/>
          <a:stretch>
            <a:fillRect/>
          </a:stretch>
        </p:blipFill>
        <p:spPr bwMode="auto">
          <a:xfrm>
            <a:off x="6885525" y="6209724"/>
            <a:ext cx="13779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5497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Biografische</a:t>
            </a:r>
            <a:r>
              <a:rPr lang="en-GB" dirty="0"/>
              <a:t> </a:t>
            </a:r>
            <a:r>
              <a:rPr lang="en-GB" dirty="0" err="1"/>
              <a:t>individualiteit</a:t>
            </a:r>
            <a:endParaRPr lang="en-GB" dirty="0"/>
          </a:p>
        </p:txBody>
      </p:sp>
      <p:sp>
        <p:nvSpPr>
          <p:cNvPr id="3" name="Tijdelijke aanduiding voor inhoud 2"/>
          <p:cNvSpPr>
            <a:spLocks noGrp="1"/>
          </p:cNvSpPr>
          <p:nvPr>
            <p:ph idx="1"/>
          </p:nvPr>
        </p:nvSpPr>
        <p:spPr/>
        <p:txBody>
          <a:bodyPr/>
          <a:lstStyle/>
          <a:p>
            <a:r>
              <a:rPr lang="en-GB" dirty="0" err="1" smtClean="0"/>
              <a:t>Inzicht</a:t>
            </a:r>
            <a:r>
              <a:rPr lang="en-GB" dirty="0" smtClean="0"/>
              <a:t> in impact</a:t>
            </a:r>
          </a:p>
          <a:p>
            <a:r>
              <a:rPr lang="en-GB" dirty="0" err="1" smtClean="0"/>
              <a:t>Bron</a:t>
            </a:r>
            <a:r>
              <a:rPr lang="en-GB" dirty="0" smtClean="0"/>
              <a:t> van </a:t>
            </a:r>
            <a:r>
              <a:rPr lang="en-GB" dirty="0" err="1" smtClean="0"/>
              <a:t>kennis</a:t>
            </a:r>
            <a:r>
              <a:rPr lang="en-GB" dirty="0" smtClean="0"/>
              <a:t> </a:t>
            </a:r>
            <a:r>
              <a:rPr lang="en-GB" dirty="0" err="1" smtClean="0"/>
              <a:t>voor</a:t>
            </a:r>
            <a:r>
              <a:rPr lang="en-GB" dirty="0" smtClean="0"/>
              <a:t> professionals en </a:t>
            </a:r>
            <a:r>
              <a:rPr lang="en-GB" dirty="0" err="1" smtClean="0"/>
              <a:t>onderzoekers</a:t>
            </a:r>
            <a:r>
              <a:rPr lang="en-GB" dirty="0" smtClean="0"/>
              <a:t>, maar </a:t>
            </a:r>
            <a:r>
              <a:rPr lang="en-GB" dirty="0" err="1" smtClean="0"/>
              <a:t>ook</a:t>
            </a:r>
            <a:r>
              <a:rPr lang="en-GB" dirty="0" smtClean="0"/>
              <a:t> </a:t>
            </a:r>
            <a:r>
              <a:rPr lang="en-GB" dirty="0" err="1" smtClean="0"/>
              <a:t>voor</a:t>
            </a:r>
            <a:r>
              <a:rPr lang="en-GB" dirty="0" smtClean="0"/>
              <a:t> </a:t>
            </a:r>
            <a:r>
              <a:rPr lang="en-GB" dirty="0" err="1" smtClean="0"/>
              <a:t>naasten</a:t>
            </a:r>
            <a:endParaRPr lang="en-GB" dirty="0" smtClean="0"/>
          </a:p>
          <a:p>
            <a:endParaRPr lang="en-GB" dirty="0"/>
          </a:p>
          <a:p>
            <a:r>
              <a:rPr lang="en-GB" dirty="0" err="1" smtClean="0"/>
              <a:t>Denk</a:t>
            </a:r>
            <a:r>
              <a:rPr lang="en-GB" dirty="0" smtClean="0"/>
              <a:t> </a:t>
            </a:r>
            <a:r>
              <a:rPr lang="en-GB" dirty="0" err="1" smtClean="0"/>
              <a:t>aan</a:t>
            </a:r>
            <a:r>
              <a:rPr lang="en-GB" dirty="0" smtClean="0"/>
              <a:t> les 2, </a:t>
            </a:r>
            <a:r>
              <a:rPr lang="en-GB" dirty="0" err="1" smtClean="0"/>
              <a:t>relatie</a:t>
            </a:r>
            <a:r>
              <a:rPr lang="en-GB" dirty="0" smtClean="0"/>
              <a:t> met de ‘</a:t>
            </a:r>
            <a:r>
              <a:rPr lang="en-GB" dirty="0" err="1" smtClean="0"/>
              <a:t>ander</a:t>
            </a:r>
            <a:r>
              <a:rPr lang="en-GB" dirty="0" smtClean="0"/>
              <a:t>’</a:t>
            </a:r>
          </a:p>
          <a:p>
            <a:r>
              <a:rPr lang="en-GB" dirty="0" err="1" smtClean="0"/>
              <a:t>Onderscheid</a:t>
            </a:r>
            <a:r>
              <a:rPr lang="en-GB" dirty="0" smtClean="0"/>
              <a:t> </a:t>
            </a:r>
            <a:r>
              <a:rPr lang="en-GB" dirty="0" err="1" smtClean="0"/>
              <a:t>tussen</a:t>
            </a:r>
            <a:r>
              <a:rPr lang="en-GB" dirty="0" smtClean="0"/>
              <a:t> </a:t>
            </a:r>
            <a:r>
              <a:rPr lang="en-GB" dirty="0">
                <a:sym typeface="Wingdings" panose="05000000000000000000" pitchFamily="2" charset="2"/>
              </a:rPr>
              <a:t>Imago en </a:t>
            </a:r>
            <a:r>
              <a:rPr lang="en-GB" dirty="0" err="1">
                <a:sym typeface="Wingdings" panose="05000000000000000000" pitchFamily="2" charset="2"/>
              </a:rPr>
              <a:t>Identiteit</a:t>
            </a:r>
            <a:endParaRPr lang="en-GB" dirty="0"/>
          </a:p>
        </p:txBody>
      </p:sp>
    </p:spTree>
    <p:extLst>
      <p:ext uri="{BB962C8B-B14F-4D97-AF65-F5344CB8AC3E}">
        <p14:creationId xmlns:p14="http://schemas.microsoft.com/office/powerpoint/2010/main" val="2791065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Biografische</a:t>
            </a:r>
            <a:r>
              <a:rPr lang="en-GB" dirty="0"/>
              <a:t> </a:t>
            </a:r>
            <a:r>
              <a:rPr lang="en-GB" dirty="0" err="1"/>
              <a:t>individualiteit</a:t>
            </a:r>
            <a:endParaRPr lang="en-GB"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 na aanschaf van twee apparaten kan hij op zijn werk weer goed functioneren. Hij verstaat collega’s beter, mits de groep niet te groot is. Thuis vindt hij het toestel echter vervelend: het jeukt, de batterijen zijn constant leeg en het versterkt ook ongewenste geluiden, zoals het openslaan van de krant. Hij zegt dat hij niet kan ontspannen met het toestel in en hij heeft bovendien het idee dat hij er niet veel beter door hoort. Thuis draagt Peter zijn toestel dus nauwelijks.</a:t>
            </a:r>
          </a:p>
          <a:p>
            <a:pPr marL="0" indent="0">
              <a:buNone/>
            </a:pPr>
            <a:r>
              <a:rPr lang="nl-NL" dirty="0"/>
              <a:t>Peters vriendin is hier boos over. Dat hij haar vroeger niet verstond, was logisch. Hij was gewoon wat doof aan het worden. Maar nu er hoortoestellen in huis zijn, kan ze dit niet langer verdragen. In principe zou hij haar gewoon kunnen verstaan, als hij die dingen maar in zou doen. Is de communicatie met haar dan niet belangrijk genoeg voor hem</a:t>
            </a:r>
            <a:r>
              <a:rPr lang="nl-NL" dirty="0" smtClean="0"/>
              <a:t>?</a:t>
            </a:r>
          </a:p>
          <a:p>
            <a:pPr marL="0" indent="0">
              <a:buNone/>
            </a:pPr>
            <a:r>
              <a:rPr lang="nl-NL" dirty="0" smtClean="0"/>
              <a:t>Audio Peter2</a:t>
            </a:r>
            <a:endParaRPr lang="nl-NL" dirty="0"/>
          </a:p>
          <a:p>
            <a:pPr marL="0" indent="0">
              <a:buNone/>
            </a:pPr>
            <a:endParaRPr lang="en-GB" dirty="0"/>
          </a:p>
        </p:txBody>
      </p:sp>
    </p:spTree>
    <p:extLst>
      <p:ext uri="{BB962C8B-B14F-4D97-AF65-F5344CB8AC3E}">
        <p14:creationId xmlns:p14="http://schemas.microsoft.com/office/powerpoint/2010/main" val="2709516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Biografische</a:t>
            </a:r>
            <a:r>
              <a:rPr lang="en-GB" dirty="0"/>
              <a:t> </a:t>
            </a:r>
            <a:r>
              <a:rPr lang="en-GB" dirty="0" err="1"/>
              <a:t>individualiteit</a:t>
            </a:r>
            <a:endParaRPr lang="en-GB" dirty="0"/>
          </a:p>
        </p:txBody>
      </p:sp>
      <p:sp>
        <p:nvSpPr>
          <p:cNvPr id="3" name="Tijdelijke aanduiding voor inhoud 2"/>
          <p:cNvSpPr>
            <a:spLocks noGrp="1"/>
          </p:cNvSpPr>
          <p:nvPr>
            <p:ph idx="1"/>
          </p:nvPr>
        </p:nvSpPr>
        <p:spPr/>
        <p:txBody>
          <a:bodyPr/>
          <a:lstStyle/>
          <a:p>
            <a:r>
              <a:rPr lang="en-GB" dirty="0" smtClean="0"/>
              <a:t>Peter: </a:t>
            </a:r>
            <a:r>
              <a:rPr lang="en-GB" dirty="0" err="1" smtClean="0"/>
              <a:t>gebruik</a:t>
            </a:r>
            <a:r>
              <a:rPr lang="en-GB" dirty="0" smtClean="0"/>
              <a:t> </a:t>
            </a:r>
            <a:r>
              <a:rPr lang="en-GB" dirty="0" err="1" smtClean="0"/>
              <a:t>hoorstel</a:t>
            </a:r>
            <a:r>
              <a:rPr lang="en-GB" dirty="0" smtClean="0"/>
              <a:t> </a:t>
            </a:r>
            <a:r>
              <a:rPr lang="en-GB" dirty="0" err="1" smtClean="0"/>
              <a:t>thuis</a:t>
            </a:r>
            <a:r>
              <a:rPr lang="en-GB" dirty="0" smtClean="0"/>
              <a:t> </a:t>
            </a:r>
            <a:r>
              <a:rPr lang="en-GB" dirty="0" err="1" smtClean="0"/>
              <a:t>meer</a:t>
            </a:r>
            <a:r>
              <a:rPr lang="en-GB" dirty="0" smtClean="0"/>
              <a:t> </a:t>
            </a:r>
            <a:r>
              <a:rPr lang="en-GB" dirty="0" err="1" smtClean="0"/>
              <a:t>nadelen</a:t>
            </a:r>
            <a:r>
              <a:rPr lang="en-GB" dirty="0" smtClean="0"/>
              <a:t> </a:t>
            </a:r>
            <a:r>
              <a:rPr lang="en-GB" dirty="0" err="1" smtClean="0"/>
              <a:t>dan</a:t>
            </a:r>
            <a:r>
              <a:rPr lang="en-GB" dirty="0" smtClean="0"/>
              <a:t> </a:t>
            </a:r>
            <a:r>
              <a:rPr lang="en-GB" dirty="0" err="1" smtClean="0"/>
              <a:t>voordelen</a:t>
            </a:r>
            <a:endParaRPr lang="en-GB" dirty="0" smtClean="0"/>
          </a:p>
          <a:p>
            <a:pPr lvl="1"/>
            <a:r>
              <a:rPr lang="en-GB" dirty="0" smtClean="0"/>
              <a:t>Last, </a:t>
            </a:r>
            <a:r>
              <a:rPr lang="en-GB" dirty="0" err="1" smtClean="0"/>
              <a:t>maakt</a:t>
            </a:r>
            <a:r>
              <a:rPr lang="en-GB" dirty="0" smtClean="0"/>
              <a:t> </a:t>
            </a:r>
            <a:r>
              <a:rPr lang="en-GB" dirty="0" err="1" smtClean="0"/>
              <a:t>onrustig</a:t>
            </a:r>
            <a:endParaRPr lang="en-GB" dirty="0" smtClean="0"/>
          </a:p>
          <a:p>
            <a:pPr lvl="1"/>
            <a:r>
              <a:rPr lang="en-GB" dirty="0" err="1" smtClean="0"/>
              <a:t>Niet</a:t>
            </a:r>
            <a:r>
              <a:rPr lang="en-GB" dirty="0" smtClean="0"/>
              <a:t> </a:t>
            </a:r>
            <a:r>
              <a:rPr lang="en-GB" dirty="0" err="1" smtClean="0"/>
              <a:t>dragen</a:t>
            </a:r>
            <a:endParaRPr lang="en-GB" dirty="0" smtClean="0"/>
          </a:p>
          <a:p>
            <a:pPr lvl="1"/>
            <a:r>
              <a:rPr lang="en-GB" dirty="0" err="1" smtClean="0"/>
              <a:t>Identiteit</a:t>
            </a:r>
            <a:endParaRPr lang="en-GB" dirty="0" smtClean="0"/>
          </a:p>
          <a:p>
            <a:r>
              <a:rPr lang="en-GB" dirty="0" err="1" smtClean="0"/>
              <a:t>Vriendin</a:t>
            </a:r>
            <a:r>
              <a:rPr lang="en-GB" dirty="0" smtClean="0"/>
              <a:t>: </a:t>
            </a:r>
            <a:r>
              <a:rPr lang="en-GB" dirty="0" err="1"/>
              <a:t>gebruik</a:t>
            </a:r>
            <a:r>
              <a:rPr lang="en-GB" dirty="0"/>
              <a:t> </a:t>
            </a:r>
            <a:r>
              <a:rPr lang="en-GB" dirty="0" err="1"/>
              <a:t>hoorstel</a:t>
            </a:r>
            <a:r>
              <a:rPr lang="en-GB" dirty="0"/>
              <a:t> </a:t>
            </a:r>
            <a:r>
              <a:rPr lang="en-GB" dirty="0" err="1"/>
              <a:t>thuis</a:t>
            </a:r>
            <a:r>
              <a:rPr lang="en-GB" dirty="0"/>
              <a:t> </a:t>
            </a:r>
            <a:r>
              <a:rPr lang="en-GB" dirty="0" err="1"/>
              <a:t>meer</a:t>
            </a:r>
            <a:r>
              <a:rPr lang="en-GB" dirty="0"/>
              <a:t> </a:t>
            </a:r>
            <a:r>
              <a:rPr lang="en-GB" dirty="0" err="1" smtClean="0"/>
              <a:t>voordelen</a:t>
            </a:r>
            <a:r>
              <a:rPr lang="en-GB" dirty="0" smtClean="0"/>
              <a:t> </a:t>
            </a:r>
            <a:r>
              <a:rPr lang="en-GB" dirty="0" err="1"/>
              <a:t>dan</a:t>
            </a:r>
            <a:r>
              <a:rPr lang="en-GB" dirty="0"/>
              <a:t> </a:t>
            </a:r>
            <a:r>
              <a:rPr lang="en-GB" dirty="0" err="1" smtClean="0"/>
              <a:t>nadelen</a:t>
            </a:r>
            <a:endParaRPr lang="en-GB" dirty="0" smtClean="0"/>
          </a:p>
          <a:p>
            <a:pPr lvl="1"/>
            <a:r>
              <a:rPr lang="en-GB" dirty="0" err="1" smtClean="0"/>
              <a:t>Communicatie</a:t>
            </a:r>
            <a:r>
              <a:rPr lang="en-GB" dirty="0" smtClean="0"/>
              <a:t> </a:t>
            </a:r>
            <a:r>
              <a:rPr lang="en-GB" dirty="0" err="1" smtClean="0"/>
              <a:t>bemoeilijkt</a:t>
            </a:r>
            <a:endParaRPr lang="en-GB" dirty="0" smtClean="0"/>
          </a:p>
          <a:p>
            <a:pPr lvl="1"/>
            <a:r>
              <a:rPr lang="en-GB" dirty="0" err="1" smtClean="0"/>
              <a:t>Dragen</a:t>
            </a:r>
            <a:r>
              <a:rPr lang="en-GB" dirty="0" smtClean="0"/>
              <a:t>!</a:t>
            </a:r>
          </a:p>
          <a:p>
            <a:pPr lvl="1"/>
            <a:r>
              <a:rPr lang="nl-NL" i="1" dirty="0"/>
              <a:t>Hij heeft nu eindelijk die hoortoestellen, maar hij vertikt het gewoon om ze thuis te dragen waardoor ik nu alles moet herhalen</a:t>
            </a:r>
            <a:r>
              <a:rPr lang="nl-NL" dirty="0"/>
              <a:t>, hoor je haar denken</a:t>
            </a:r>
            <a:endParaRPr lang="en-GB" dirty="0" smtClean="0"/>
          </a:p>
          <a:p>
            <a:pPr lvl="1"/>
            <a:r>
              <a:rPr lang="en-GB" dirty="0" smtClean="0"/>
              <a:t>Imago</a:t>
            </a:r>
            <a:endParaRPr lang="en-GB" dirty="0"/>
          </a:p>
        </p:txBody>
      </p:sp>
    </p:spTree>
    <p:extLst>
      <p:ext uri="{BB962C8B-B14F-4D97-AF65-F5344CB8AC3E}">
        <p14:creationId xmlns:p14="http://schemas.microsoft.com/office/powerpoint/2010/main" val="908477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Biografische individualiteit</a:t>
            </a:r>
          </a:p>
        </p:txBody>
      </p:sp>
      <p:sp>
        <p:nvSpPr>
          <p:cNvPr id="3" name="Tijdelijke aanduiding voor inhoud 2"/>
          <p:cNvSpPr>
            <a:spLocks noGrp="1"/>
          </p:cNvSpPr>
          <p:nvPr>
            <p:ph idx="1"/>
          </p:nvPr>
        </p:nvSpPr>
        <p:spPr/>
        <p:txBody>
          <a:bodyPr/>
          <a:lstStyle/>
          <a:p>
            <a:r>
              <a:rPr lang="en-GB" dirty="0" err="1" smtClean="0"/>
              <a:t>Belangrijk</a:t>
            </a:r>
            <a:r>
              <a:rPr lang="en-GB" dirty="0" smtClean="0"/>
              <a:t> </a:t>
            </a:r>
            <a:r>
              <a:rPr lang="en-GB" dirty="0" err="1" smtClean="0"/>
              <a:t>relationeel</a:t>
            </a:r>
            <a:r>
              <a:rPr lang="en-GB" dirty="0" smtClean="0"/>
              <a:t> aspect</a:t>
            </a:r>
          </a:p>
          <a:p>
            <a:r>
              <a:rPr lang="en-GB" dirty="0" err="1" smtClean="0"/>
              <a:t>Ervaringen</a:t>
            </a:r>
            <a:r>
              <a:rPr lang="en-GB" dirty="0" smtClean="0"/>
              <a:t> </a:t>
            </a:r>
            <a:r>
              <a:rPr lang="en-GB" dirty="0" err="1" smtClean="0"/>
              <a:t>niet</a:t>
            </a:r>
            <a:r>
              <a:rPr lang="en-GB" dirty="0" smtClean="0"/>
              <a:t> </a:t>
            </a:r>
            <a:r>
              <a:rPr lang="en-GB" dirty="0" err="1" smtClean="0"/>
              <a:t>automatisch</a:t>
            </a:r>
            <a:r>
              <a:rPr lang="en-GB" dirty="0" smtClean="0"/>
              <a:t> </a:t>
            </a:r>
            <a:r>
              <a:rPr lang="en-GB" dirty="0" err="1" smtClean="0"/>
              <a:t>toegankelijk</a:t>
            </a:r>
            <a:r>
              <a:rPr lang="en-GB" dirty="0" smtClean="0"/>
              <a:t> </a:t>
            </a:r>
            <a:r>
              <a:rPr lang="en-GB" dirty="0" err="1" smtClean="0"/>
              <a:t>voor</a:t>
            </a:r>
            <a:r>
              <a:rPr lang="en-GB" dirty="0" smtClean="0"/>
              <a:t> </a:t>
            </a:r>
            <a:r>
              <a:rPr lang="en-GB" dirty="0" err="1" smtClean="0"/>
              <a:t>anderen</a:t>
            </a:r>
            <a:endParaRPr lang="en-GB" dirty="0" smtClean="0"/>
          </a:p>
          <a:p>
            <a:endParaRPr lang="en-GB" dirty="0"/>
          </a:p>
          <a:p>
            <a:r>
              <a:rPr lang="en-GB" dirty="0" err="1" smtClean="0"/>
              <a:t>Inzetten</a:t>
            </a:r>
            <a:r>
              <a:rPr lang="en-GB" dirty="0" smtClean="0"/>
              <a:t> </a:t>
            </a:r>
            <a:r>
              <a:rPr lang="en-GB" dirty="0" err="1" smtClean="0"/>
              <a:t>ervaringskennis</a:t>
            </a:r>
            <a:r>
              <a:rPr lang="en-GB" dirty="0" smtClean="0"/>
              <a:t> </a:t>
            </a:r>
            <a:r>
              <a:rPr lang="en-GB" dirty="0" err="1" smtClean="0"/>
              <a:t>verruimt</a:t>
            </a:r>
            <a:r>
              <a:rPr lang="en-GB" dirty="0" smtClean="0"/>
              <a:t> </a:t>
            </a:r>
            <a:r>
              <a:rPr lang="en-GB" dirty="0" err="1" smtClean="0"/>
              <a:t>blik</a:t>
            </a:r>
            <a:r>
              <a:rPr lang="en-GB" dirty="0" smtClean="0"/>
              <a:t> van de </a:t>
            </a:r>
            <a:r>
              <a:rPr lang="en-GB" dirty="0" err="1" smtClean="0"/>
              <a:t>ander</a:t>
            </a:r>
            <a:endParaRPr lang="en-GB" dirty="0"/>
          </a:p>
        </p:txBody>
      </p:sp>
    </p:spTree>
    <p:extLst>
      <p:ext uri="{BB962C8B-B14F-4D97-AF65-F5344CB8AC3E}">
        <p14:creationId xmlns:p14="http://schemas.microsoft.com/office/powerpoint/2010/main" val="103246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Verhouding tussen de </a:t>
            </a:r>
            <a:r>
              <a:rPr lang="nl-NL" dirty="0" smtClean="0"/>
              <a:t>individualiteit, </a:t>
            </a:r>
            <a:r>
              <a:rPr lang="nl-NL" dirty="0"/>
              <a:t>beperking of aandoening, en de maatschappij</a:t>
            </a:r>
            <a:endParaRPr lang="en-GB" dirty="0"/>
          </a:p>
        </p:txBody>
      </p:sp>
      <p:sp>
        <p:nvSpPr>
          <p:cNvPr id="3" name="Tijdelijke aanduiding voor inhoud 2"/>
          <p:cNvSpPr>
            <a:spLocks noGrp="1"/>
          </p:cNvSpPr>
          <p:nvPr>
            <p:ph idx="1"/>
          </p:nvPr>
        </p:nvSpPr>
        <p:spPr/>
        <p:txBody>
          <a:bodyPr>
            <a:normAutofit lnSpcReduction="10000"/>
          </a:bodyPr>
          <a:lstStyle/>
          <a:p>
            <a:r>
              <a:rPr lang="en-GB" dirty="0" err="1" smtClean="0"/>
              <a:t>Kritisch</a:t>
            </a:r>
            <a:r>
              <a:rPr lang="en-GB" dirty="0" smtClean="0"/>
              <a:t> construct</a:t>
            </a:r>
          </a:p>
          <a:p>
            <a:r>
              <a:rPr lang="en-GB" dirty="0" err="1" smtClean="0"/>
              <a:t>Bewustzijn</a:t>
            </a:r>
            <a:r>
              <a:rPr lang="en-GB" dirty="0" smtClean="0"/>
              <a:t> van </a:t>
            </a:r>
            <a:r>
              <a:rPr lang="en-GB" dirty="0" err="1" smtClean="0"/>
              <a:t>heersende</a:t>
            </a:r>
            <a:r>
              <a:rPr lang="en-GB" dirty="0" smtClean="0"/>
              <a:t> </a:t>
            </a:r>
            <a:r>
              <a:rPr lang="en-GB" dirty="0" err="1" smtClean="0"/>
              <a:t>opvattingen</a:t>
            </a:r>
            <a:r>
              <a:rPr lang="en-GB" dirty="0" smtClean="0"/>
              <a:t> over disability en </a:t>
            </a:r>
            <a:r>
              <a:rPr lang="en-GB" dirty="0" err="1" smtClean="0"/>
              <a:t>eigen</a:t>
            </a:r>
            <a:r>
              <a:rPr lang="en-GB" dirty="0" smtClean="0"/>
              <a:t> </a:t>
            </a:r>
            <a:r>
              <a:rPr lang="en-GB" dirty="0" err="1" smtClean="0"/>
              <a:t>ervaringen</a:t>
            </a:r>
            <a:r>
              <a:rPr lang="en-GB" dirty="0" smtClean="0"/>
              <a:t> (en van </a:t>
            </a:r>
            <a:r>
              <a:rPr lang="en-GB" dirty="0" err="1" smtClean="0"/>
              <a:t>anderen</a:t>
            </a:r>
            <a:r>
              <a:rPr lang="en-GB" dirty="0" smtClean="0"/>
              <a:t>)</a:t>
            </a:r>
          </a:p>
          <a:p>
            <a:endParaRPr lang="en-GB" dirty="0"/>
          </a:p>
          <a:p>
            <a:r>
              <a:rPr lang="en-GB" dirty="0" smtClean="0"/>
              <a:t>Stigma</a:t>
            </a:r>
          </a:p>
          <a:p>
            <a:r>
              <a:rPr lang="en-GB" dirty="0" err="1" smtClean="0"/>
              <a:t>Normaal</a:t>
            </a:r>
            <a:r>
              <a:rPr lang="en-GB" dirty="0" smtClean="0"/>
              <a:t> vs </a:t>
            </a:r>
            <a:r>
              <a:rPr lang="en-GB" smtClean="0"/>
              <a:t>Niet-normaal</a:t>
            </a:r>
            <a:endParaRPr lang="en-GB" dirty="0" smtClean="0"/>
          </a:p>
          <a:p>
            <a:r>
              <a:rPr lang="en-GB" dirty="0" err="1" smtClean="0"/>
              <a:t>Belangen</a:t>
            </a:r>
            <a:endParaRPr lang="en-GB" dirty="0" smtClean="0"/>
          </a:p>
          <a:p>
            <a:endParaRPr lang="en-GB" dirty="0"/>
          </a:p>
          <a:p>
            <a:r>
              <a:rPr lang="en-GB" dirty="0" smtClean="0"/>
              <a:t>Empowerment, </a:t>
            </a:r>
            <a:r>
              <a:rPr lang="en-GB" dirty="0" err="1" smtClean="0"/>
              <a:t>reflectie</a:t>
            </a:r>
            <a:r>
              <a:rPr lang="en-GB" dirty="0" smtClean="0"/>
              <a:t>, </a:t>
            </a:r>
            <a:r>
              <a:rPr lang="en-GB" dirty="0" err="1" smtClean="0"/>
              <a:t>verandering</a:t>
            </a:r>
            <a:endParaRPr lang="en-GB" dirty="0"/>
          </a:p>
        </p:txBody>
      </p:sp>
    </p:spTree>
    <p:extLst>
      <p:ext uri="{BB962C8B-B14F-4D97-AF65-F5344CB8AC3E}">
        <p14:creationId xmlns:p14="http://schemas.microsoft.com/office/powerpoint/2010/main" val="2092670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Verhouding tussen de individualiteit, beperking of aandoening, en de maatschappij</a:t>
            </a:r>
            <a:endParaRPr lang="en-GB" dirty="0"/>
          </a:p>
        </p:txBody>
      </p:sp>
      <p:sp>
        <p:nvSpPr>
          <p:cNvPr id="3" name="Tijdelijke aanduiding voor inhoud 2"/>
          <p:cNvSpPr>
            <a:spLocks noGrp="1"/>
          </p:cNvSpPr>
          <p:nvPr>
            <p:ph idx="1"/>
          </p:nvPr>
        </p:nvSpPr>
        <p:spPr>
          <a:xfrm>
            <a:off x="838200" y="2627137"/>
            <a:ext cx="10515600" cy="4351338"/>
          </a:xfrm>
        </p:spPr>
        <p:txBody>
          <a:bodyPr/>
          <a:lstStyle/>
          <a:p>
            <a:r>
              <a:rPr lang="en-GB" dirty="0" err="1" smtClean="0"/>
              <a:t>Gebruik</a:t>
            </a:r>
            <a:r>
              <a:rPr lang="en-GB" dirty="0" smtClean="0"/>
              <a:t> </a:t>
            </a:r>
            <a:r>
              <a:rPr lang="en-GB" dirty="0" err="1" smtClean="0"/>
              <a:t>hulpmiddel</a:t>
            </a:r>
            <a:r>
              <a:rPr lang="en-GB" dirty="0" smtClean="0"/>
              <a:t> context-</a:t>
            </a:r>
            <a:r>
              <a:rPr lang="en-GB" dirty="0" err="1" smtClean="0"/>
              <a:t>afhankelijk</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geen</a:t>
            </a:r>
            <a:r>
              <a:rPr lang="en-GB" dirty="0" smtClean="0">
                <a:sym typeface="Wingdings" panose="05000000000000000000" pitchFamily="2" charset="2"/>
              </a:rPr>
              <a:t> perfect product</a:t>
            </a:r>
          </a:p>
          <a:p>
            <a:endParaRPr lang="en-GB" dirty="0">
              <a:sym typeface="Wingdings" panose="05000000000000000000" pitchFamily="2" charset="2"/>
            </a:endParaRPr>
          </a:p>
          <a:p>
            <a:r>
              <a:rPr lang="en-GB" dirty="0" err="1" smtClean="0">
                <a:sym typeface="Wingdings" panose="05000000000000000000" pitchFamily="2" charset="2"/>
              </a:rPr>
              <a:t>Aanbod-gerichte</a:t>
            </a:r>
            <a:r>
              <a:rPr lang="en-GB" dirty="0" smtClean="0">
                <a:sym typeface="Wingdings" panose="05000000000000000000" pitchFamily="2" charset="2"/>
              </a:rPr>
              <a:t> </a:t>
            </a:r>
            <a:r>
              <a:rPr lang="en-GB" dirty="0" err="1" smtClean="0">
                <a:sym typeface="Wingdings" panose="05000000000000000000" pitchFamily="2" charset="2"/>
              </a:rPr>
              <a:t>zorg</a:t>
            </a:r>
            <a:r>
              <a:rPr lang="en-GB" dirty="0" smtClean="0">
                <a:sym typeface="Wingdings" panose="05000000000000000000" pitchFamily="2" charset="2"/>
              </a:rPr>
              <a:t> </a:t>
            </a:r>
            <a:r>
              <a:rPr lang="en-GB" dirty="0" err="1" smtClean="0">
                <a:sym typeface="Wingdings" panose="05000000000000000000" pitchFamily="2" charset="2"/>
              </a:rPr>
              <a:t>houdt</a:t>
            </a:r>
            <a:r>
              <a:rPr lang="en-GB" dirty="0" smtClean="0">
                <a:sym typeface="Wingdings" panose="05000000000000000000" pitchFamily="2" charset="2"/>
              </a:rPr>
              <a:t> </a:t>
            </a:r>
            <a:r>
              <a:rPr lang="en-GB" dirty="0" err="1" smtClean="0">
                <a:sym typeface="Wingdings" panose="05000000000000000000" pitchFamily="2" charset="2"/>
              </a:rPr>
              <a:t>hiermee</a:t>
            </a:r>
            <a:r>
              <a:rPr lang="en-GB" dirty="0" smtClean="0">
                <a:sym typeface="Wingdings" panose="05000000000000000000" pitchFamily="2" charset="2"/>
              </a:rPr>
              <a:t> </a:t>
            </a:r>
            <a:r>
              <a:rPr lang="en-GB" dirty="0" err="1" smtClean="0">
                <a:sym typeface="Wingdings" panose="05000000000000000000" pitchFamily="2" charset="2"/>
              </a:rPr>
              <a:t>niet</a:t>
            </a:r>
            <a:r>
              <a:rPr lang="en-GB" dirty="0" smtClean="0">
                <a:sym typeface="Wingdings" panose="05000000000000000000" pitchFamily="2" charset="2"/>
              </a:rPr>
              <a:t> </a:t>
            </a:r>
            <a:r>
              <a:rPr lang="en-GB" dirty="0" err="1" smtClean="0">
                <a:sym typeface="Wingdings" panose="05000000000000000000" pitchFamily="2" charset="2"/>
              </a:rPr>
              <a:t>altijd</a:t>
            </a:r>
            <a:r>
              <a:rPr lang="en-GB" dirty="0" smtClean="0">
                <a:sym typeface="Wingdings" panose="05000000000000000000" pitchFamily="2" charset="2"/>
              </a:rPr>
              <a:t> </a:t>
            </a:r>
            <a:r>
              <a:rPr lang="en-GB" dirty="0" err="1" smtClean="0">
                <a:sym typeface="Wingdings" panose="05000000000000000000" pitchFamily="2" charset="2"/>
              </a:rPr>
              <a:t>rekening</a:t>
            </a:r>
            <a:endParaRPr lang="en-GB" dirty="0"/>
          </a:p>
        </p:txBody>
      </p:sp>
    </p:spTree>
    <p:extLst>
      <p:ext uri="{BB962C8B-B14F-4D97-AF65-F5344CB8AC3E}">
        <p14:creationId xmlns:p14="http://schemas.microsoft.com/office/powerpoint/2010/main" val="3910432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Verhouding tussen de individualiteit, beperking of aandoening, en de maatschappij</a:t>
            </a:r>
            <a:endParaRPr lang="en-GB"/>
          </a:p>
        </p:txBody>
      </p:sp>
      <p:sp>
        <p:nvSpPr>
          <p:cNvPr id="3" name="Tijdelijke aanduiding voor inhoud 2"/>
          <p:cNvSpPr>
            <a:spLocks noGrp="1"/>
          </p:cNvSpPr>
          <p:nvPr>
            <p:ph idx="1"/>
          </p:nvPr>
        </p:nvSpPr>
        <p:spPr/>
        <p:txBody>
          <a:bodyPr>
            <a:normAutofit lnSpcReduction="10000"/>
          </a:bodyPr>
          <a:lstStyle/>
          <a:p>
            <a:pPr marL="0" indent="0">
              <a:buNone/>
            </a:pPr>
            <a:r>
              <a:rPr lang="nl-NL" dirty="0"/>
              <a:t>En soms lukt het gewoon niet om tot een goede fit te komen. Toen Barbara (39 jaar) incontinent werd waren er nog geen producten die pasten bij haar slanke postuur. Ze was toen 19 jaar en vond de grote luiers erg onflatteus. Ze had het gevoel dat ze haar beroofden van haar ontluikende vrouwelijkheid: ‘Vanaf het moment dat ik thuis kwam, moest ik me redden met wat er was. En ik ben zelf aan het knutselen geslagen. Je wilt bepaalde kleding aan. Als je van die halve luiers aan moet, dat zit gewoon niet. Dat steekt aan alle kanten uit. Nou, dan ga je zelf knutselen. Hup, de schaar erin, stukken eruit knippen. Zodat het minimaal wordt. Onzichtbaar, maar net voldoende om, als het misgaat, gewoon je kleding te beschermen.’</a:t>
            </a:r>
            <a:br>
              <a:rPr lang="nl-NL" dirty="0"/>
            </a:br>
            <a:endParaRPr lang="en-GB" dirty="0"/>
          </a:p>
        </p:txBody>
      </p:sp>
    </p:spTree>
    <p:extLst>
      <p:ext uri="{BB962C8B-B14F-4D97-AF65-F5344CB8AC3E}">
        <p14:creationId xmlns:p14="http://schemas.microsoft.com/office/powerpoint/2010/main" val="2173464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Ervaringskennis</a:t>
            </a:r>
            <a:r>
              <a:rPr lang="en-GB" dirty="0" smtClean="0"/>
              <a:t> in </a:t>
            </a:r>
            <a:r>
              <a:rPr lang="en-GB" dirty="0" err="1" smtClean="0"/>
              <a:t>onderzoek</a:t>
            </a:r>
            <a:r>
              <a:rPr lang="en-GB" dirty="0" smtClean="0"/>
              <a:t> en </a:t>
            </a:r>
            <a:r>
              <a:rPr lang="en-GB" dirty="0" err="1" smtClean="0"/>
              <a:t>zorg</a:t>
            </a:r>
            <a:endParaRPr lang="en-GB" dirty="0"/>
          </a:p>
        </p:txBody>
      </p:sp>
      <p:sp>
        <p:nvSpPr>
          <p:cNvPr id="3" name="Tijdelijke aanduiding voor inhoud 2"/>
          <p:cNvSpPr>
            <a:spLocks noGrp="1"/>
          </p:cNvSpPr>
          <p:nvPr>
            <p:ph idx="1"/>
          </p:nvPr>
        </p:nvSpPr>
        <p:spPr/>
        <p:txBody>
          <a:bodyPr/>
          <a:lstStyle/>
          <a:p>
            <a:r>
              <a:rPr lang="en-GB" dirty="0" err="1" smtClean="0"/>
              <a:t>Gaat</a:t>
            </a:r>
            <a:r>
              <a:rPr lang="en-GB" dirty="0" smtClean="0"/>
              <a:t> </a:t>
            </a:r>
            <a:r>
              <a:rPr lang="en-GB" dirty="0" err="1" smtClean="0"/>
              <a:t>verder</a:t>
            </a:r>
            <a:r>
              <a:rPr lang="en-GB" dirty="0" smtClean="0"/>
              <a:t> </a:t>
            </a:r>
            <a:r>
              <a:rPr lang="en-GB" dirty="0" err="1" smtClean="0"/>
              <a:t>dan</a:t>
            </a:r>
            <a:r>
              <a:rPr lang="en-GB" dirty="0" smtClean="0"/>
              <a:t> </a:t>
            </a:r>
            <a:r>
              <a:rPr lang="en-GB" dirty="0" err="1" smtClean="0"/>
              <a:t>mogen</a:t>
            </a:r>
            <a:r>
              <a:rPr lang="en-GB" dirty="0" smtClean="0"/>
              <a:t> </a:t>
            </a:r>
            <a:r>
              <a:rPr lang="en-GB" dirty="0" err="1" smtClean="0"/>
              <a:t>adviseren</a:t>
            </a:r>
            <a:endParaRPr lang="en-GB" dirty="0" smtClean="0"/>
          </a:p>
          <a:p>
            <a:r>
              <a:rPr lang="nl-NL" dirty="0" smtClean="0"/>
              <a:t>Ervaringsdeskundige </a:t>
            </a:r>
            <a:r>
              <a:rPr lang="nl-NL" dirty="0"/>
              <a:t>is mede-onderzoeker, of partner in </a:t>
            </a:r>
            <a:r>
              <a:rPr lang="nl-NL" dirty="0" smtClean="0"/>
              <a:t>onderzoek</a:t>
            </a:r>
          </a:p>
          <a:p>
            <a:endParaRPr lang="nl-NL" dirty="0"/>
          </a:p>
          <a:p>
            <a:r>
              <a:rPr lang="nl-NL" dirty="0" smtClean="0"/>
              <a:t>Meer relevant, zinvol en toepasbaar</a:t>
            </a:r>
          </a:p>
          <a:p>
            <a:r>
              <a:rPr lang="nl-NL" dirty="0" smtClean="0"/>
              <a:t>Positief effect op </a:t>
            </a:r>
            <a:r>
              <a:rPr lang="nl-NL" dirty="0" err="1" smtClean="0"/>
              <a:t>reikweidte</a:t>
            </a:r>
            <a:r>
              <a:rPr lang="nl-NL" dirty="0" smtClean="0"/>
              <a:t> van:</a:t>
            </a:r>
          </a:p>
          <a:p>
            <a:pPr lvl="1"/>
            <a:r>
              <a:rPr lang="en-GB" dirty="0" err="1" smtClean="0"/>
              <a:t>Discussie</a:t>
            </a:r>
            <a:endParaRPr lang="en-GB" dirty="0" smtClean="0"/>
          </a:p>
          <a:p>
            <a:pPr lvl="1"/>
            <a:r>
              <a:rPr lang="en-GB" dirty="0" err="1" smtClean="0"/>
              <a:t>Gedachtenvorming</a:t>
            </a:r>
            <a:endParaRPr lang="en-GB" dirty="0" smtClean="0"/>
          </a:p>
          <a:p>
            <a:pPr lvl="1"/>
            <a:r>
              <a:rPr lang="en-GB" dirty="0" smtClean="0"/>
              <a:t>Focus</a:t>
            </a:r>
          </a:p>
          <a:p>
            <a:pPr marL="0" indent="0">
              <a:buNone/>
            </a:pPr>
            <a:r>
              <a:rPr lang="en-GB" dirty="0" smtClean="0"/>
              <a:t>(</a:t>
            </a:r>
            <a:r>
              <a:rPr lang="en-GB" dirty="0" err="1" smtClean="0"/>
              <a:t>Abma</a:t>
            </a:r>
            <a:r>
              <a:rPr lang="en-GB" dirty="0" smtClean="0"/>
              <a:t> &amp; </a:t>
            </a:r>
            <a:r>
              <a:rPr lang="en-GB" dirty="0" err="1" smtClean="0"/>
              <a:t>Broerse</a:t>
            </a:r>
            <a:r>
              <a:rPr lang="en-GB" dirty="0" smtClean="0"/>
              <a:t>, 2007)</a:t>
            </a:r>
          </a:p>
        </p:txBody>
      </p:sp>
    </p:spTree>
    <p:extLst>
      <p:ext uri="{BB962C8B-B14F-4D97-AF65-F5344CB8AC3E}">
        <p14:creationId xmlns:p14="http://schemas.microsoft.com/office/powerpoint/2010/main" val="2423804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Redenen</a:t>
            </a:r>
            <a:r>
              <a:rPr lang="en-GB" dirty="0" smtClean="0"/>
              <a:t> </a:t>
            </a:r>
            <a:r>
              <a:rPr lang="en-GB" dirty="0" err="1" smtClean="0"/>
              <a:t>voor</a:t>
            </a:r>
            <a:r>
              <a:rPr lang="en-GB" dirty="0" smtClean="0"/>
              <a:t> </a:t>
            </a:r>
            <a:r>
              <a:rPr lang="en-GB" dirty="0" err="1" smtClean="0"/>
              <a:t>participatief</a:t>
            </a:r>
            <a:r>
              <a:rPr lang="en-GB" dirty="0" smtClean="0"/>
              <a:t> </a:t>
            </a:r>
            <a:r>
              <a:rPr lang="en-GB" dirty="0" err="1" smtClean="0"/>
              <a:t>onderzoek</a:t>
            </a:r>
            <a:r>
              <a:rPr lang="en-GB" dirty="0" smtClean="0"/>
              <a:t> (</a:t>
            </a:r>
            <a:r>
              <a:rPr lang="en-GB" dirty="0" err="1" smtClean="0"/>
              <a:t>ZonMw</a:t>
            </a:r>
            <a:r>
              <a:rPr lang="en-GB" dirty="0" smtClean="0"/>
              <a:t>, 2013)</a:t>
            </a:r>
            <a:endParaRPr lang="en-GB" dirty="0"/>
          </a:p>
        </p:txBody>
      </p:sp>
      <p:sp>
        <p:nvSpPr>
          <p:cNvPr id="3" name="Tijdelijke aanduiding voor inhoud 2"/>
          <p:cNvSpPr>
            <a:spLocks noGrp="1"/>
          </p:cNvSpPr>
          <p:nvPr>
            <p:ph idx="1"/>
          </p:nvPr>
        </p:nvSpPr>
        <p:spPr/>
        <p:txBody>
          <a:bodyPr>
            <a:normAutofit fontScale="85000" lnSpcReduction="20000"/>
          </a:bodyPr>
          <a:lstStyle/>
          <a:p>
            <a:pPr lvl="0"/>
            <a:r>
              <a:rPr lang="nl-NL" dirty="0"/>
              <a:t>Er komen verrassende vragen en thema’s aan het licht</a:t>
            </a:r>
          </a:p>
          <a:p>
            <a:pPr lvl="0"/>
            <a:r>
              <a:rPr lang="nl-NL" dirty="0"/>
              <a:t>Onderzoeken krijgen meer maatschappelijke waarde</a:t>
            </a:r>
          </a:p>
          <a:p>
            <a:pPr lvl="0"/>
            <a:r>
              <a:rPr lang="nl-NL" dirty="0" err="1"/>
              <a:t>Onderzoeksdesigns</a:t>
            </a:r>
            <a:r>
              <a:rPr lang="nl-NL" dirty="0"/>
              <a:t> worden scherper</a:t>
            </a:r>
          </a:p>
          <a:p>
            <a:pPr lvl="0"/>
            <a:r>
              <a:rPr lang="nl-NL" dirty="0"/>
              <a:t>Meer kans dat interpretaties en conclusies kloppen</a:t>
            </a:r>
          </a:p>
          <a:p>
            <a:pPr lvl="0"/>
            <a:r>
              <a:rPr lang="nl-NL" dirty="0"/>
              <a:t>Grotere kans om toegang te krijgen tot de onderzoeksdoelgroep</a:t>
            </a:r>
          </a:p>
          <a:p>
            <a:pPr lvl="0"/>
            <a:r>
              <a:rPr lang="nl-NL" dirty="0"/>
              <a:t>Meer patiënten die mee blijven doen aan het onderzoek</a:t>
            </a:r>
          </a:p>
          <a:p>
            <a:pPr lvl="0"/>
            <a:r>
              <a:rPr lang="nl-NL" dirty="0"/>
              <a:t>Zorgvuldige omgang met patiënten in het onderzoek</a:t>
            </a:r>
          </a:p>
          <a:p>
            <a:pPr lvl="0"/>
            <a:r>
              <a:rPr lang="nl-NL" dirty="0"/>
              <a:t>Resultaten uit het onderzoek beter verspreiden</a:t>
            </a:r>
          </a:p>
          <a:p>
            <a:pPr lvl="0"/>
            <a:r>
              <a:rPr lang="nl-NL" dirty="0"/>
              <a:t>Grotere kans op financiering van onderzoek</a:t>
            </a:r>
          </a:p>
          <a:p>
            <a:r>
              <a:rPr lang="nl-NL" dirty="0"/>
              <a:t>Voldoen aan een fundamenteel recht: wie belang heeft bij zorg en onderzoek naar die zorg moet zijn/haar stem kunnen laten horen (VN-verdrag).</a:t>
            </a:r>
            <a:endParaRPr lang="en-GB" dirty="0"/>
          </a:p>
        </p:txBody>
      </p:sp>
    </p:spTree>
    <p:extLst>
      <p:ext uri="{BB962C8B-B14F-4D97-AF65-F5344CB8AC3E}">
        <p14:creationId xmlns:p14="http://schemas.microsoft.com/office/powerpoint/2010/main" val="88471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GB" dirty="0" err="1" smtClean="0"/>
              <a:t>Situationeel</a:t>
            </a:r>
            <a:r>
              <a:rPr lang="en-GB" dirty="0" smtClean="0"/>
              <a:t> en </a:t>
            </a:r>
            <a:r>
              <a:rPr lang="en-GB" dirty="0" err="1" smtClean="0"/>
              <a:t>interactief</a:t>
            </a:r>
            <a:r>
              <a:rPr lang="en-GB" dirty="0" smtClean="0"/>
              <a:t> process</a:t>
            </a:r>
          </a:p>
          <a:p>
            <a:r>
              <a:rPr lang="en-GB" dirty="0" err="1" smtClean="0"/>
              <a:t>Uiteindelijk</a:t>
            </a:r>
            <a:r>
              <a:rPr lang="en-GB" dirty="0" smtClean="0"/>
              <a:t> </a:t>
            </a:r>
            <a:r>
              <a:rPr lang="en-GB" dirty="0" err="1" smtClean="0"/>
              <a:t>meer</a:t>
            </a:r>
            <a:r>
              <a:rPr lang="en-GB" dirty="0" smtClean="0"/>
              <a:t> </a:t>
            </a:r>
            <a:r>
              <a:rPr lang="en-GB" dirty="0" err="1" smtClean="0"/>
              <a:t>diversiteit</a:t>
            </a:r>
            <a:endParaRPr lang="en-GB" dirty="0" smtClean="0"/>
          </a:p>
          <a:p>
            <a:pPr marL="0" indent="0">
              <a:buNone/>
            </a:pPr>
            <a:r>
              <a:rPr lang="en-GB" dirty="0" smtClean="0"/>
              <a:t>(</a:t>
            </a:r>
            <a:r>
              <a:rPr lang="en-GB" dirty="0" err="1" smtClean="0"/>
              <a:t>Dedding</a:t>
            </a:r>
            <a:r>
              <a:rPr lang="en-GB" dirty="0" smtClean="0"/>
              <a:t> &amp; </a:t>
            </a:r>
            <a:r>
              <a:rPr lang="en-GB" dirty="0" err="1" smtClean="0"/>
              <a:t>Slager</a:t>
            </a:r>
            <a:r>
              <a:rPr lang="en-GB" dirty="0" smtClean="0"/>
              <a:t>, 2013)</a:t>
            </a:r>
            <a:endParaRPr lang="en-GB" dirty="0"/>
          </a:p>
        </p:txBody>
      </p:sp>
      <p:sp>
        <p:nvSpPr>
          <p:cNvPr id="4" name="Titel 1"/>
          <p:cNvSpPr>
            <a:spLocks noGrp="1"/>
          </p:cNvSpPr>
          <p:nvPr>
            <p:ph type="title"/>
          </p:nvPr>
        </p:nvSpPr>
        <p:spPr/>
        <p:txBody>
          <a:bodyPr/>
          <a:lstStyle/>
          <a:p>
            <a:r>
              <a:rPr lang="en-GB" dirty="0" err="1" smtClean="0"/>
              <a:t>Ervaringskennis</a:t>
            </a:r>
            <a:r>
              <a:rPr lang="en-GB" dirty="0" smtClean="0"/>
              <a:t> in </a:t>
            </a:r>
            <a:r>
              <a:rPr lang="en-GB" dirty="0" err="1" smtClean="0"/>
              <a:t>onderzoek</a:t>
            </a:r>
            <a:r>
              <a:rPr lang="en-GB" dirty="0" smtClean="0"/>
              <a:t> en </a:t>
            </a:r>
            <a:r>
              <a:rPr lang="en-GB" dirty="0" err="1" smtClean="0"/>
              <a:t>zorg</a:t>
            </a:r>
            <a:endParaRPr lang="en-GB" dirty="0"/>
          </a:p>
        </p:txBody>
      </p:sp>
    </p:spTree>
    <p:extLst>
      <p:ext uri="{BB962C8B-B14F-4D97-AF65-F5344CB8AC3E}">
        <p14:creationId xmlns:p14="http://schemas.microsoft.com/office/powerpoint/2010/main" val="391534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Participatief</a:t>
            </a:r>
            <a:r>
              <a:rPr lang="en-GB" dirty="0" smtClean="0"/>
              <a:t> </a:t>
            </a:r>
            <a:r>
              <a:rPr lang="en-GB" dirty="0" err="1" smtClean="0"/>
              <a:t>onderzoek</a:t>
            </a:r>
            <a:endParaRPr lang="en-GB" dirty="0"/>
          </a:p>
        </p:txBody>
      </p:sp>
      <p:sp>
        <p:nvSpPr>
          <p:cNvPr id="3" name="Tijdelijke aanduiding voor inhoud 2"/>
          <p:cNvSpPr>
            <a:spLocks noGrp="1"/>
          </p:cNvSpPr>
          <p:nvPr>
            <p:ph idx="1"/>
          </p:nvPr>
        </p:nvSpPr>
        <p:spPr/>
        <p:txBody>
          <a:bodyPr/>
          <a:lstStyle/>
          <a:p>
            <a:r>
              <a:rPr lang="en-GB" dirty="0" err="1" smtClean="0"/>
              <a:t>Deelnemers</a:t>
            </a:r>
            <a:r>
              <a:rPr lang="en-GB" dirty="0" smtClean="0"/>
              <a:t> </a:t>
            </a:r>
            <a:r>
              <a:rPr lang="en-GB" dirty="0" err="1" smtClean="0"/>
              <a:t>betrekken</a:t>
            </a:r>
            <a:r>
              <a:rPr lang="en-GB" dirty="0" smtClean="0"/>
              <a:t> </a:t>
            </a:r>
            <a:r>
              <a:rPr lang="en-GB" dirty="0" err="1" smtClean="0"/>
              <a:t>bij</a:t>
            </a:r>
            <a:r>
              <a:rPr lang="en-GB" dirty="0" smtClean="0"/>
              <a:t> </a:t>
            </a:r>
            <a:r>
              <a:rPr lang="en-GB" dirty="0" err="1" smtClean="0"/>
              <a:t>alle</a:t>
            </a:r>
            <a:r>
              <a:rPr lang="en-GB" dirty="0" smtClean="0"/>
              <a:t> </a:t>
            </a:r>
            <a:r>
              <a:rPr lang="en-GB" dirty="0" err="1" smtClean="0"/>
              <a:t>fasen</a:t>
            </a:r>
            <a:r>
              <a:rPr lang="en-GB" dirty="0" smtClean="0"/>
              <a:t> van het </a:t>
            </a:r>
            <a:r>
              <a:rPr lang="en-GB" dirty="0" err="1" smtClean="0"/>
              <a:t>onderzoek</a:t>
            </a:r>
            <a:endParaRPr lang="en-GB" dirty="0" smtClean="0"/>
          </a:p>
          <a:p>
            <a:r>
              <a:rPr lang="en-GB" dirty="0" err="1" smtClean="0"/>
              <a:t>Geen</a:t>
            </a:r>
            <a:r>
              <a:rPr lang="en-GB" dirty="0" smtClean="0"/>
              <a:t> </a:t>
            </a:r>
            <a:r>
              <a:rPr lang="en-GB" dirty="0" err="1" smtClean="0"/>
              <a:t>onderzoek</a:t>
            </a:r>
            <a:r>
              <a:rPr lang="en-GB" dirty="0" smtClean="0"/>
              <a:t> </a:t>
            </a:r>
            <a:r>
              <a:rPr lang="en-GB" i="1" dirty="0" err="1" smtClean="0"/>
              <a:t>bij</a:t>
            </a:r>
            <a:r>
              <a:rPr lang="en-GB" dirty="0" smtClean="0"/>
              <a:t> hen, maar </a:t>
            </a:r>
            <a:r>
              <a:rPr lang="en-GB" i="1" dirty="0" smtClean="0"/>
              <a:t>met</a:t>
            </a:r>
            <a:r>
              <a:rPr lang="en-GB" dirty="0" smtClean="0"/>
              <a:t> hen</a:t>
            </a:r>
          </a:p>
          <a:p>
            <a:r>
              <a:rPr lang="en-GB" dirty="0" smtClean="0"/>
              <a:t>De </a:t>
            </a:r>
            <a:r>
              <a:rPr lang="en-GB" dirty="0" err="1" smtClean="0"/>
              <a:t>meest</a:t>
            </a:r>
            <a:r>
              <a:rPr lang="en-GB" dirty="0" smtClean="0"/>
              <a:t> </a:t>
            </a:r>
            <a:r>
              <a:rPr lang="en-GB" dirty="0" err="1" smtClean="0"/>
              <a:t>verstrekkende</a:t>
            </a:r>
            <a:r>
              <a:rPr lang="en-GB" dirty="0" smtClean="0"/>
              <a:t> </a:t>
            </a:r>
            <a:r>
              <a:rPr lang="en-GB" dirty="0" err="1" smtClean="0"/>
              <a:t>methode</a:t>
            </a:r>
            <a:r>
              <a:rPr lang="en-GB" dirty="0" smtClean="0"/>
              <a:t> om </a:t>
            </a:r>
            <a:r>
              <a:rPr lang="en-GB" dirty="0" err="1" smtClean="0"/>
              <a:t>gebruik</a:t>
            </a:r>
            <a:r>
              <a:rPr lang="en-GB" dirty="0" smtClean="0"/>
              <a:t> </a:t>
            </a:r>
            <a:r>
              <a:rPr lang="en-GB" dirty="0" err="1" smtClean="0"/>
              <a:t>te</a:t>
            </a:r>
            <a:r>
              <a:rPr lang="en-GB" dirty="0" smtClean="0"/>
              <a:t> </a:t>
            </a:r>
            <a:r>
              <a:rPr lang="en-GB" dirty="0" err="1" smtClean="0"/>
              <a:t>maken</a:t>
            </a:r>
            <a:r>
              <a:rPr lang="en-GB" dirty="0" smtClean="0"/>
              <a:t> van </a:t>
            </a:r>
            <a:r>
              <a:rPr lang="en-GB" dirty="0" err="1" smtClean="0"/>
              <a:t>ervaringskennis</a:t>
            </a:r>
            <a:endParaRPr lang="en-GB" dirty="0" smtClean="0"/>
          </a:p>
          <a:p>
            <a:endParaRPr lang="en-GB" dirty="0"/>
          </a:p>
          <a:p>
            <a:r>
              <a:rPr lang="en-GB" dirty="0" err="1" smtClean="0"/>
              <a:t>Onduidelijk</a:t>
            </a:r>
            <a:r>
              <a:rPr lang="en-GB" dirty="0" smtClean="0"/>
              <a:t> wat </a:t>
            </a:r>
            <a:r>
              <a:rPr lang="en-GB" dirty="0" err="1" smtClean="0"/>
              <a:t>ervaringskennis</a:t>
            </a:r>
            <a:r>
              <a:rPr lang="en-GB" dirty="0" smtClean="0"/>
              <a:t> is</a:t>
            </a:r>
            <a:endParaRPr lang="en-GB" dirty="0"/>
          </a:p>
        </p:txBody>
      </p:sp>
    </p:spTree>
    <p:extLst>
      <p:ext uri="{BB962C8B-B14F-4D97-AF65-F5344CB8AC3E}">
        <p14:creationId xmlns:p14="http://schemas.microsoft.com/office/powerpoint/2010/main" val="2598554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Ervaringskennis in onderzoek en zorg</a:t>
            </a:r>
          </a:p>
        </p:txBody>
      </p:sp>
      <p:sp>
        <p:nvSpPr>
          <p:cNvPr id="3" name="Tijdelijke aanduiding voor inhoud 2"/>
          <p:cNvSpPr>
            <a:spLocks noGrp="1"/>
          </p:cNvSpPr>
          <p:nvPr>
            <p:ph idx="1"/>
          </p:nvPr>
        </p:nvSpPr>
        <p:spPr/>
        <p:txBody>
          <a:bodyPr/>
          <a:lstStyle/>
          <a:p>
            <a:r>
              <a:rPr lang="en-GB" dirty="0" err="1" smtClean="0"/>
              <a:t>Verbeterde</a:t>
            </a:r>
            <a:r>
              <a:rPr lang="en-GB" dirty="0" smtClean="0"/>
              <a:t> </a:t>
            </a:r>
            <a:r>
              <a:rPr lang="en-GB" dirty="0" err="1" smtClean="0"/>
              <a:t>kwaliteit</a:t>
            </a:r>
            <a:r>
              <a:rPr lang="en-GB" dirty="0" smtClean="0"/>
              <a:t> van </a:t>
            </a:r>
            <a:r>
              <a:rPr lang="en-GB" dirty="0" err="1" smtClean="0"/>
              <a:t>zorg</a:t>
            </a:r>
            <a:r>
              <a:rPr lang="en-GB" dirty="0" smtClean="0"/>
              <a:t> door </a:t>
            </a:r>
            <a:r>
              <a:rPr lang="en-GB" dirty="0" err="1" smtClean="0"/>
              <a:t>ervaringskennis</a:t>
            </a:r>
            <a:endParaRPr lang="en-GB" dirty="0" smtClean="0"/>
          </a:p>
          <a:p>
            <a:r>
              <a:rPr lang="en-GB" dirty="0" smtClean="0"/>
              <a:t>Maar, </a:t>
            </a:r>
            <a:r>
              <a:rPr lang="en-GB" dirty="0" err="1" smtClean="0"/>
              <a:t>mondigheid</a:t>
            </a:r>
            <a:r>
              <a:rPr lang="en-GB" dirty="0" smtClean="0"/>
              <a:t> </a:t>
            </a:r>
            <a:r>
              <a:rPr lang="en-GB" dirty="0" err="1" smtClean="0"/>
              <a:t>patiënten</a:t>
            </a:r>
            <a:r>
              <a:rPr lang="en-GB" dirty="0" smtClean="0"/>
              <a:t> </a:t>
            </a:r>
            <a:r>
              <a:rPr lang="en-GB" dirty="0" err="1" smtClean="0"/>
              <a:t>niet</a:t>
            </a:r>
            <a:r>
              <a:rPr lang="en-GB" dirty="0" smtClean="0"/>
              <a:t> </a:t>
            </a:r>
            <a:r>
              <a:rPr lang="en-GB" dirty="0" err="1" smtClean="0"/>
              <a:t>vanzelfsprekend</a:t>
            </a:r>
            <a:endParaRPr lang="en-GB" dirty="0" smtClean="0"/>
          </a:p>
          <a:p>
            <a:r>
              <a:rPr lang="en-GB" dirty="0" err="1" smtClean="0"/>
              <a:t>Noodzaak</a:t>
            </a:r>
            <a:r>
              <a:rPr lang="en-GB" dirty="0" smtClean="0"/>
              <a:t> </a:t>
            </a:r>
            <a:r>
              <a:rPr lang="en-GB" dirty="0" err="1" smtClean="0"/>
              <a:t>te</a:t>
            </a:r>
            <a:r>
              <a:rPr lang="en-GB" dirty="0" smtClean="0"/>
              <a:t> </a:t>
            </a:r>
            <a:r>
              <a:rPr lang="en-GB" dirty="0" err="1" smtClean="0"/>
              <a:t>faciliteren</a:t>
            </a:r>
            <a:endParaRPr lang="en-GB" dirty="0" smtClean="0"/>
          </a:p>
          <a:p>
            <a:pPr lvl="1"/>
            <a:r>
              <a:rPr lang="en-GB" dirty="0" smtClean="0"/>
              <a:t>Els </a:t>
            </a:r>
            <a:r>
              <a:rPr lang="en-GB" dirty="0" err="1" smtClean="0"/>
              <a:t>Borst-gesprekken</a:t>
            </a:r>
            <a:endParaRPr lang="en-GB" dirty="0" smtClean="0"/>
          </a:p>
          <a:p>
            <a:pPr lvl="1"/>
            <a:r>
              <a:rPr lang="en-GB" dirty="0" err="1" smtClean="0"/>
              <a:t>Patiëntluisteraar</a:t>
            </a:r>
            <a:endParaRPr lang="en-GB" dirty="0" smtClean="0"/>
          </a:p>
          <a:p>
            <a:pPr lvl="1"/>
            <a:r>
              <a:rPr lang="en-GB" dirty="0" err="1" smtClean="0"/>
              <a:t>Klachtenfunctionaris</a:t>
            </a:r>
            <a:endParaRPr lang="en-GB" dirty="0" smtClean="0"/>
          </a:p>
          <a:p>
            <a:pPr lvl="1"/>
            <a:r>
              <a:rPr lang="en-GB" dirty="0" err="1" smtClean="0"/>
              <a:t>Spiegelgesprekken</a:t>
            </a:r>
            <a:endParaRPr lang="en-GB" dirty="0" smtClean="0"/>
          </a:p>
          <a:p>
            <a:pPr marL="0" indent="0">
              <a:buNone/>
            </a:pPr>
            <a:r>
              <a:rPr lang="nl-NL" dirty="0"/>
              <a:t>(van Egmond, </a:t>
            </a:r>
            <a:r>
              <a:rPr lang="nl-NL" dirty="0" err="1"/>
              <a:t>Heerings</a:t>
            </a:r>
            <a:r>
              <a:rPr lang="nl-NL" dirty="0"/>
              <a:t> &amp; </a:t>
            </a:r>
            <a:r>
              <a:rPr lang="nl-NL" dirty="0" err="1"/>
              <a:t>Munnichs</a:t>
            </a:r>
            <a:r>
              <a:rPr lang="nl-NL" dirty="0"/>
              <a:t>, 2014)</a:t>
            </a:r>
            <a:endParaRPr lang="en-GB" dirty="0" smtClean="0"/>
          </a:p>
        </p:txBody>
      </p:sp>
    </p:spTree>
    <p:extLst>
      <p:ext uri="{BB962C8B-B14F-4D97-AF65-F5344CB8AC3E}">
        <p14:creationId xmlns:p14="http://schemas.microsoft.com/office/powerpoint/2010/main" val="2002804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Els </a:t>
            </a:r>
            <a:r>
              <a:rPr lang="en-GB" dirty="0" err="1" smtClean="0"/>
              <a:t>Borst-gesprekken</a:t>
            </a:r>
            <a:endParaRPr lang="en-GB" dirty="0"/>
          </a:p>
        </p:txBody>
      </p:sp>
      <p:sp>
        <p:nvSpPr>
          <p:cNvPr id="3" name="Tijdelijke aanduiding voor inhoud 2"/>
          <p:cNvSpPr>
            <a:spLocks noGrp="1"/>
          </p:cNvSpPr>
          <p:nvPr>
            <p:ph idx="1"/>
          </p:nvPr>
        </p:nvSpPr>
        <p:spPr/>
        <p:txBody>
          <a:bodyPr/>
          <a:lstStyle/>
          <a:p>
            <a:r>
              <a:rPr lang="en-GB" dirty="0" err="1" smtClean="0"/>
              <a:t>Gesprek</a:t>
            </a:r>
            <a:r>
              <a:rPr lang="en-GB" dirty="0" smtClean="0"/>
              <a:t> patient – </a:t>
            </a:r>
            <a:r>
              <a:rPr lang="en-GB" dirty="0" err="1" smtClean="0"/>
              <a:t>verpleegkundige</a:t>
            </a:r>
            <a:r>
              <a:rPr lang="en-GB" dirty="0" smtClean="0"/>
              <a:t> – arts </a:t>
            </a:r>
          </a:p>
          <a:p>
            <a:r>
              <a:rPr lang="en-GB" dirty="0" err="1" smtClean="0"/>
              <a:t>Bewustwording</a:t>
            </a:r>
            <a:r>
              <a:rPr lang="en-GB" dirty="0" smtClean="0"/>
              <a:t> </a:t>
            </a:r>
            <a:r>
              <a:rPr lang="en-GB" dirty="0" err="1" smtClean="0"/>
              <a:t>communicatie</a:t>
            </a:r>
            <a:r>
              <a:rPr lang="en-GB" dirty="0" smtClean="0"/>
              <a:t> en </a:t>
            </a:r>
            <a:r>
              <a:rPr lang="en-GB" dirty="0" err="1" smtClean="0"/>
              <a:t>bejegening</a:t>
            </a:r>
            <a:endParaRPr lang="en-GB" dirty="0" smtClean="0"/>
          </a:p>
          <a:p>
            <a:pPr marL="0" indent="0">
              <a:buNone/>
            </a:pPr>
            <a:r>
              <a:rPr lang="nl-NL" dirty="0" smtClean="0"/>
              <a:t>(Uit: van </a:t>
            </a:r>
            <a:r>
              <a:rPr lang="nl-NL" dirty="0"/>
              <a:t>Egmond, </a:t>
            </a:r>
            <a:r>
              <a:rPr lang="nl-NL" dirty="0" err="1"/>
              <a:t>Heerings</a:t>
            </a:r>
            <a:r>
              <a:rPr lang="nl-NL" dirty="0"/>
              <a:t> &amp; </a:t>
            </a:r>
            <a:r>
              <a:rPr lang="nl-NL" dirty="0" err="1"/>
              <a:t>Munnichs</a:t>
            </a:r>
            <a:r>
              <a:rPr lang="nl-NL" dirty="0"/>
              <a:t>, 2014)</a:t>
            </a:r>
            <a:endParaRPr lang="en-GB" dirty="0"/>
          </a:p>
        </p:txBody>
      </p:sp>
    </p:spTree>
    <p:extLst>
      <p:ext uri="{BB962C8B-B14F-4D97-AF65-F5344CB8AC3E}">
        <p14:creationId xmlns:p14="http://schemas.microsoft.com/office/powerpoint/2010/main" val="3174784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Impact</a:t>
            </a:r>
            <a:endParaRPr lang="en-GB" dirty="0"/>
          </a:p>
        </p:txBody>
      </p:sp>
      <p:sp>
        <p:nvSpPr>
          <p:cNvPr id="3" name="Tijdelijke aanduiding voor inhoud 2"/>
          <p:cNvSpPr>
            <a:spLocks noGrp="1"/>
          </p:cNvSpPr>
          <p:nvPr>
            <p:ph idx="1"/>
          </p:nvPr>
        </p:nvSpPr>
        <p:spPr/>
        <p:txBody>
          <a:bodyPr>
            <a:normAutofit/>
          </a:bodyPr>
          <a:lstStyle/>
          <a:p>
            <a:pPr marL="0" indent="0">
              <a:buNone/>
            </a:pPr>
            <a:r>
              <a:rPr lang="nl-NL" dirty="0"/>
              <a:t>“Een ander belangrijk thema is de impact die de diagnose kanker heeft. </a:t>
            </a:r>
            <a:r>
              <a:rPr lang="nl-NL" dirty="0" smtClean="0"/>
              <a:t>Alleen al </a:t>
            </a:r>
            <a:r>
              <a:rPr lang="nl-NL" dirty="0"/>
              <a:t>het horen van de zin: ‘U heeft kanker’, is erg ingrijpend. Daar gaat het </a:t>
            </a:r>
            <a:r>
              <a:rPr lang="nl-NL" dirty="0" smtClean="0"/>
              <a:t>vaak al </a:t>
            </a:r>
            <a:r>
              <a:rPr lang="nl-NL" dirty="0"/>
              <a:t>mis in de communicatie. De arts wil meteen de behandelopties bespreken</a:t>
            </a:r>
            <a:r>
              <a:rPr lang="nl-NL" dirty="0" smtClean="0"/>
              <a:t>: ‘</a:t>
            </a:r>
            <a:r>
              <a:rPr lang="nl-NL" dirty="0"/>
              <a:t>Nou, we kunnen dit doen, we kunnen dat doen.’ Terwijl we weten dat </a:t>
            </a:r>
            <a:r>
              <a:rPr lang="nl-NL" dirty="0" smtClean="0"/>
              <a:t>mensen die </a:t>
            </a:r>
            <a:r>
              <a:rPr lang="nl-NL" dirty="0"/>
              <a:t>de diagnose horen gewoon geen nieuwe informatie meer </a:t>
            </a:r>
            <a:r>
              <a:rPr lang="nl-NL" dirty="0" smtClean="0"/>
              <a:t>kunnen opnemen</a:t>
            </a:r>
            <a:r>
              <a:rPr lang="nl-NL" dirty="0"/>
              <a:t>.”  </a:t>
            </a:r>
            <a:endParaRPr lang="nl-NL" dirty="0" smtClean="0"/>
          </a:p>
          <a:p>
            <a:pPr marL="0" indent="0">
              <a:buNone/>
            </a:pPr>
            <a:r>
              <a:rPr lang="nl-NL" dirty="0"/>
              <a:t>(Uit: van Egmond, </a:t>
            </a:r>
            <a:r>
              <a:rPr lang="nl-NL" dirty="0" err="1"/>
              <a:t>Heerings</a:t>
            </a:r>
            <a:r>
              <a:rPr lang="nl-NL" dirty="0"/>
              <a:t> &amp; </a:t>
            </a:r>
            <a:r>
              <a:rPr lang="nl-NL" dirty="0" err="1"/>
              <a:t>Munnichs</a:t>
            </a:r>
            <a:r>
              <a:rPr lang="nl-NL" dirty="0"/>
              <a:t>, 2014)</a:t>
            </a:r>
            <a:endParaRPr lang="en-GB" dirty="0"/>
          </a:p>
          <a:p>
            <a:pPr marL="0" indent="0">
              <a:buNone/>
            </a:pPr>
            <a:endParaRPr lang="nl-NL" dirty="0"/>
          </a:p>
          <a:p>
            <a:pPr marL="0" indent="0">
              <a:buNone/>
            </a:pPr>
            <a:endParaRPr lang="en-GB" dirty="0" smtClean="0"/>
          </a:p>
        </p:txBody>
      </p:sp>
    </p:spTree>
    <p:extLst>
      <p:ext uri="{BB962C8B-B14F-4D97-AF65-F5344CB8AC3E}">
        <p14:creationId xmlns:p14="http://schemas.microsoft.com/office/powerpoint/2010/main" val="2843822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Patiëntluisteraar</a:t>
            </a:r>
            <a:endParaRPr lang="en-GB" dirty="0"/>
          </a:p>
        </p:txBody>
      </p:sp>
      <p:sp>
        <p:nvSpPr>
          <p:cNvPr id="3" name="Tijdelijke aanduiding voor inhoud 2"/>
          <p:cNvSpPr>
            <a:spLocks noGrp="1"/>
          </p:cNvSpPr>
          <p:nvPr>
            <p:ph idx="1"/>
          </p:nvPr>
        </p:nvSpPr>
        <p:spPr/>
        <p:txBody>
          <a:bodyPr/>
          <a:lstStyle/>
          <a:p>
            <a:r>
              <a:rPr lang="en-GB" dirty="0" err="1" smtClean="0"/>
              <a:t>Vraag</a:t>
            </a:r>
            <a:r>
              <a:rPr lang="en-GB" dirty="0" smtClean="0"/>
              <a:t> het de patient!</a:t>
            </a:r>
          </a:p>
          <a:p>
            <a:r>
              <a:rPr lang="en-GB" dirty="0" err="1" smtClean="0"/>
              <a:t>Reguliere</a:t>
            </a:r>
            <a:r>
              <a:rPr lang="en-GB" dirty="0" smtClean="0"/>
              <a:t> </a:t>
            </a:r>
            <a:r>
              <a:rPr lang="en-GB" dirty="0" err="1" smtClean="0"/>
              <a:t>zorg</a:t>
            </a:r>
            <a:r>
              <a:rPr lang="en-GB" dirty="0" smtClean="0"/>
              <a:t> </a:t>
            </a:r>
            <a:r>
              <a:rPr lang="en-GB" dirty="0" err="1" smtClean="0"/>
              <a:t>weinig</a:t>
            </a:r>
            <a:r>
              <a:rPr lang="en-GB" dirty="0" smtClean="0"/>
              <a:t> </a:t>
            </a:r>
            <a:r>
              <a:rPr lang="en-GB" dirty="0" err="1" smtClean="0"/>
              <a:t>tijd</a:t>
            </a:r>
            <a:r>
              <a:rPr lang="en-GB" dirty="0" smtClean="0"/>
              <a:t> </a:t>
            </a:r>
            <a:r>
              <a:rPr lang="en-GB" dirty="0" err="1" smtClean="0"/>
              <a:t>voor</a:t>
            </a:r>
            <a:r>
              <a:rPr lang="en-GB" dirty="0" smtClean="0"/>
              <a:t> </a:t>
            </a:r>
            <a:r>
              <a:rPr lang="en-GB" dirty="0" err="1" smtClean="0"/>
              <a:t>verhaal</a:t>
            </a:r>
            <a:r>
              <a:rPr lang="en-GB" dirty="0" smtClean="0"/>
              <a:t> van patient</a:t>
            </a:r>
          </a:p>
          <a:p>
            <a:r>
              <a:rPr lang="en-GB" dirty="0" err="1" smtClean="0"/>
              <a:t>Functionares</a:t>
            </a:r>
            <a:r>
              <a:rPr lang="en-GB" dirty="0" smtClean="0"/>
              <a:t> die </a:t>
            </a:r>
            <a:r>
              <a:rPr lang="en-GB" dirty="0" err="1" smtClean="0"/>
              <a:t>luistert</a:t>
            </a:r>
            <a:r>
              <a:rPr lang="en-GB" dirty="0" smtClean="0"/>
              <a:t> en </a:t>
            </a:r>
            <a:r>
              <a:rPr lang="en-GB" dirty="0" err="1" smtClean="0"/>
              <a:t>brieft</a:t>
            </a:r>
            <a:r>
              <a:rPr lang="en-GB" dirty="0" smtClean="0"/>
              <a:t> </a:t>
            </a:r>
          </a:p>
          <a:p>
            <a:endParaRPr lang="en-GB" dirty="0"/>
          </a:p>
          <a:p>
            <a:pPr marL="0" indent="0">
              <a:buNone/>
            </a:pPr>
            <a:endParaRPr lang="en-GB" dirty="0"/>
          </a:p>
        </p:txBody>
      </p:sp>
    </p:spTree>
    <p:extLst>
      <p:ext uri="{BB962C8B-B14F-4D97-AF65-F5344CB8AC3E}">
        <p14:creationId xmlns:p14="http://schemas.microsoft.com/office/powerpoint/2010/main" val="812381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Spiegelgesprekken</a:t>
            </a:r>
            <a:endParaRPr lang="en-GB" dirty="0"/>
          </a:p>
        </p:txBody>
      </p:sp>
      <p:sp>
        <p:nvSpPr>
          <p:cNvPr id="3" name="Tijdelijke aanduiding voor inhoud 2"/>
          <p:cNvSpPr>
            <a:spLocks noGrp="1"/>
          </p:cNvSpPr>
          <p:nvPr>
            <p:ph idx="1"/>
          </p:nvPr>
        </p:nvSpPr>
        <p:spPr/>
        <p:txBody>
          <a:bodyPr/>
          <a:lstStyle/>
          <a:p>
            <a:r>
              <a:rPr lang="en-GB" dirty="0" err="1" smtClean="0"/>
              <a:t>Groepen</a:t>
            </a:r>
            <a:r>
              <a:rPr lang="en-GB" dirty="0" smtClean="0"/>
              <a:t> van </a:t>
            </a:r>
            <a:r>
              <a:rPr lang="en-GB" dirty="0" err="1" smtClean="0"/>
              <a:t>maximaal</a:t>
            </a:r>
            <a:r>
              <a:rPr lang="en-GB" dirty="0" smtClean="0"/>
              <a:t> 10 </a:t>
            </a:r>
            <a:r>
              <a:rPr lang="en-GB" dirty="0" err="1" smtClean="0"/>
              <a:t>patiënten</a:t>
            </a:r>
            <a:endParaRPr lang="en-GB" dirty="0" smtClean="0"/>
          </a:p>
          <a:p>
            <a:r>
              <a:rPr lang="en-GB" dirty="0" smtClean="0"/>
              <a:t>Halve </a:t>
            </a:r>
            <a:r>
              <a:rPr lang="en-GB" dirty="0" err="1" smtClean="0"/>
              <a:t>cirkel</a:t>
            </a:r>
            <a:r>
              <a:rPr lang="en-GB" dirty="0" smtClean="0"/>
              <a:t>, </a:t>
            </a:r>
            <a:r>
              <a:rPr lang="en-GB" dirty="0" err="1" smtClean="0"/>
              <a:t>gezicht</a:t>
            </a:r>
            <a:r>
              <a:rPr lang="en-GB" dirty="0" smtClean="0"/>
              <a:t> </a:t>
            </a:r>
            <a:r>
              <a:rPr lang="en-GB" dirty="0" err="1" smtClean="0"/>
              <a:t>naar</a:t>
            </a:r>
            <a:r>
              <a:rPr lang="en-GB" dirty="0" smtClean="0"/>
              <a:t> </a:t>
            </a:r>
            <a:r>
              <a:rPr lang="en-GB" dirty="0" err="1" smtClean="0"/>
              <a:t>onafhankelijke</a:t>
            </a:r>
            <a:r>
              <a:rPr lang="en-GB" dirty="0" smtClean="0"/>
              <a:t> </a:t>
            </a:r>
            <a:r>
              <a:rPr lang="en-GB" dirty="0" err="1" smtClean="0"/>
              <a:t>gespreksleider</a:t>
            </a:r>
            <a:endParaRPr lang="en-GB" dirty="0" smtClean="0"/>
          </a:p>
          <a:p>
            <a:r>
              <a:rPr lang="en-GB" dirty="0" err="1" smtClean="0"/>
              <a:t>Thema’s</a:t>
            </a:r>
            <a:r>
              <a:rPr lang="en-GB" dirty="0" smtClean="0"/>
              <a:t> </a:t>
            </a:r>
            <a:r>
              <a:rPr lang="en-GB" dirty="0" err="1" smtClean="0"/>
              <a:t>worden</a:t>
            </a:r>
            <a:r>
              <a:rPr lang="en-GB" dirty="0" smtClean="0"/>
              <a:t> </a:t>
            </a:r>
            <a:r>
              <a:rPr lang="en-GB" dirty="0" err="1" smtClean="0"/>
              <a:t>vooraf</a:t>
            </a:r>
            <a:r>
              <a:rPr lang="en-GB" dirty="0" smtClean="0"/>
              <a:t> </a:t>
            </a:r>
            <a:r>
              <a:rPr lang="en-GB" dirty="0" err="1" smtClean="0"/>
              <a:t>bepaald</a:t>
            </a:r>
            <a:r>
              <a:rPr lang="en-GB" dirty="0" smtClean="0"/>
              <a:t>, door </a:t>
            </a:r>
            <a:r>
              <a:rPr lang="en-GB" dirty="0" err="1" smtClean="0"/>
              <a:t>patiënten</a:t>
            </a:r>
            <a:r>
              <a:rPr lang="en-GB" dirty="0" smtClean="0"/>
              <a:t> en </a:t>
            </a:r>
            <a:r>
              <a:rPr lang="en-GB" dirty="0" err="1" smtClean="0"/>
              <a:t>zorgverleners</a:t>
            </a:r>
            <a:endParaRPr lang="en-GB" dirty="0" smtClean="0"/>
          </a:p>
          <a:p>
            <a:r>
              <a:rPr lang="en-GB" dirty="0" err="1" smtClean="0"/>
              <a:t>Zorgverleners</a:t>
            </a:r>
            <a:r>
              <a:rPr lang="en-GB" dirty="0" smtClean="0"/>
              <a:t> </a:t>
            </a:r>
            <a:r>
              <a:rPr lang="en-GB" dirty="0" err="1" smtClean="0"/>
              <a:t>zitten</a:t>
            </a:r>
            <a:r>
              <a:rPr lang="en-GB" dirty="0" smtClean="0"/>
              <a:t> </a:t>
            </a:r>
            <a:r>
              <a:rPr lang="en-GB" dirty="0" err="1" smtClean="0"/>
              <a:t>achter</a:t>
            </a:r>
            <a:r>
              <a:rPr lang="en-GB" dirty="0" smtClean="0"/>
              <a:t> </a:t>
            </a:r>
            <a:r>
              <a:rPr lang="en-GB" dirty="0" err="1" smtClean="0"/>
              <a:t>patiënten</a:t>
            </a:r>
            <a:r>
              <a:rPr lang="en-GB" dirty="0" smtClean="0"/>
              <a:t>, </a:t>
            </a:r>
            <a:r>
              <a:rPr lang="en-GB" dirty="0" err="1" smtClean="0"/>
              <a:t>mogen</a:t>
            </a:r>
            <a:r>
              <a:rPr lang="en-GB" dirty="0" smtClean="0"/>
              <a:t> </a:t>
            </a:r>
            <a:r>
              <a:rPr lang="en-GB" dirty="0" err="1" smtClean="0"/>
              <a:t>slechts</a:t>
            </a:r>
            <a:r>
              <a:rPr lang="en-GB" dirty="0" smtClean="0"/>
              <a:t> </a:t>
            </a:r>
            <a:r>
              <a:rPr lang="en-GB" smtClean="0"/>
              <a:t>toehoren</a:t>
            </a:r>
            <a:endParaRPr lang="en-GB"/>
          </a:p>
        </p:txBody>
      </p:sp>
    </p:spTree>
    <p:extLst>
      <p:ext uri="{BB962C8B-B14F-4D97-AF65-F5344CB8AC3E}">
        <p14:creationId xmlns:p14="http://schemas.microsoft.com/office/powerpoint/2010/main" val="4142602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Tentoonstelling</a:t>
            </a:r>
            <a:r>
              <a:rPr lang="en-GB" dirty="0" smtClean="0"/>
              <a:t> </a:t>
            </a:r>
            <a:endParaRPr lang="en-GB" dirty="0"/>
          </a:p>
        </p:txBody>
      </p:sp>
      <p:sp>
        <p:nvSpPr>
          <p:cNvPr id="3" name="Tijdelijke aanduiding voor inhoud 2"/>
          <p:cNvSpPr>
            <a:spLocks noGrp="1"/>
          </p:cNvSpPr>
          <p:nvPr>
            <p:ph idx="1"/>
          </p:nvPr>
        </p:nvSpPr>
        <p:spPr/>
        <p:txBody>
          <a:bodyPr/>
          <a:lstStyle/>
          <a:p>
            <a:pPr marL="0" indent="0">
              <a:buNone/>
            </a:pPr>
            <a:r>
              <a:rPr lang="en-GB" dirty="0" err="1" smtClean="0"/>
              <a:t>Dit</a:t>
            </a:r>
            <a:r>
              <a:rPr lang="en-GB" dirty="0" smtClean="0"/>
              <a:t> was </a:t>
            </a:r>
            <a:r>
              <a:rPr lang="en-GB" dirty="0" err="1" smtClean="0"/>
              <a:t>laatste</a:t>
            </a:r>
            <a:r>
              <a:rPr lang="en-GB" dirty="0" smtClean="0"/>
              <a:t> les, nu nog </a:t>
            </a:r>
            <a:r>
              <a:rPr lang="en-GB" dirty="0" err="1" smtClean="0"/>
              <a:t>presentatie</a:t>
            </a:r>
            <a:r>
              <a:rPr lang="en-GB" dirty="0" smtClean="0"/>
              <a:t> </a:t>
            </a:r>
            <a:r>
              <a:rPr lang="en-GB" dirty="0" err="1" smtClean="0"/>
              <a:t>producten</a:t>
            </a:r>
            <a:r>
              <a:rPr lang="en-GB" dirty="0" smtClean="0"/>
              <a:t> op </a:t>
            </a:r>
            <a:r>
              <a:rPr lang="en-GB" dirty="0" err="1" smtClean="0"/>
              <a:t>tentoonstelling</a:t>
            </a:r>
            <a:endParaRPr lang="en-GB" dirty="0" smtClean="0"/>
          </a:p>
          <a:p>
            <a:pPr marL="0" indent="0">
              <a:buNone/>
            </a:pPr>
            <a:endParaRPr lang="en-GB" dirty="0"/>
          </a:p>
          <a:p>
            <a:pPr marL="0" indent="0">
              <a:buNone/>
            </a:pPr>
            <a:r>
              <a:rPr lang="en-GB" dirty="0" err="1" smtClean="0"/>
              <a:t>Nodig</a:t>
            </a:r>
            <a:r>
              <a:rPr lang="en-GB" dirty="0" smtClean="0"/>
              <a:t> </a:t>
            </a:r>
            <a:r>
              <a:rPr lang="en-GB" dirty="0" err="1" smtClean="0"/>
              <a:t>mensen</a:t>
            </a:r>
            <a:r>
              <a:rPr lang="en-GB" dirty="0" smtClean="0"/>
              <a:t> </a:t>
            </a:r>
            <a:r>
              <a:rPr lang="en-GB" dirty="0" err="1" smtClean="0"/>
              <a:t>uit</a:t>
            </a:r>
            <a:endParaRPr lang="en-GB" dirty="0" smtClean="0"/>
          </a:p>
          <a:p>
            <a:pPr marL="0" indent="0">
              <a:buNone/>
            </a:pPr>
            <a:r>
              <a:rPr lang="en-GB" dirty="0" err="1" smtClean="0"/>
              <a:t>Bedenk</a:t>
            </a:r>
            <a:r>
              <a:rPr lang="en-GB" dirty="0" smtClean="0"/>
              <a:t> hoe je de </a:t>
            </a:r>
            <a:r>
              <a:rPr lang="en-GB" dirty="0" err="1" smtClean="0"/>
              <a:t>producten</a:t>
            </a:r>
            <a:r>
              <a:rPr lang="en-GB" dirty="0" smtClean="0"/>
              <a:t> </a:t>
            </a:r>
            <a:r>
              <a:rPr lang="en-GB" smtClean="0"/>
              <a:t>gaat </a:t>
            </a:r>
            <a:r>
              <a:rPr lang="en-GB" dirty="0" err="1" smtClean="0"/>
              <a:t>presenteren</a:t>
            </a:r>
            <a:endParaRPr lang="en-GB" dirty="0"/>
          </a:p>
        </p:txBody>
      </p:sp>
    </p:spTree>
    <p:extLst>
      <p:ext uri="{BB962C8B-B14F-4D97-AF65-F5344CB8AC3E}">
        <p14:creationId xmlns:p14="http://schemas.microsoft.com/office/powerpoint/2010/main" val="29470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Meer </a:t>
            </a:r>
            <a:r>
              <a:rPr lang="en-GB" dirty="0" err="1" smtClean="0"/>
              <a:t>dan</a:t>
            </a:r>
            <a:r>
              <a:rPr lang="en-GB" dirty="0" smtClean="0"/>
              <a:t> </a:t>
            </a:r>
            <a:r>
              <a:rPr lang="en-GB" dirty="0" err="1" smtClean="0"/>
              <a:t>handig</a:t>
            </a:r>
            <a:endParaRPr lang="en-GB" dirty="0"/>
          </a:p>
        </p:txBody>
      </p:sp>
      <p:sp>
        <p:nvSpPr>
          <p:cNvPr id="3" name="Tijdelijke aanduiding voor inhoud 2"/>
          <p:cNvSpPr>
            <a:spLocks noGrp="1"/>
          </p:cNvSpPr>
          <p:nvPr>
            <p:ph idx="1"/>
          </p:nvPr>
        </p:nvSpPr>
        <p:spPr/>
        <p:txBody>
          <a:bodyPr/>
          <a:lstStyle/>
          <a:p>
            <a:r>
              <a:rPr lang="en-GB" dirty="0" err="1" smtClean="0"/>
              <a:t>Hulpmiddelen</a:t>
            </a:r>
            <a:r>
              <a:rPr lang="en-GB" dirty="0" smtClean="0"/>
              <a:t> en </a:t>
            </a:r>
            <a:r>
              <a:rPr lang="en-GB" dirty="0" err="1" smtClean="0"/>
              <a:t>mechanismen</a:t>
            </a:r>
            <a:r>
              <a:rPr lang="en-GB" dirty="0" smtClean="0"/>
              <a:t> van in- en </a:t>
            </a:r>
            <a:r>
              <a:rPr lang="en-GB" dirty="0" err="1" smtClean="0"/>
              <a:t>uitsluiting</a:t>
            </a:r>
            <a:r>
              <a:rPr lang="en-GB" dirty="0" smtClean="0"/>
              <a:t> (les 1)</a:t>
            </a:r>
          </a:p>
          <a:p>
            <a:r>
              <a:rPr lang="en-GB" dirty="0" err="1" smtClean="0"/>
              <a:t>Hulpmiddelen</a:t>
            </a:r>
            <a:r>
              <a:rPr lang="en-GB" dirty="0" smtClean="0"/>
              <a:t> en de </a:t>
            </a:r>
            <a:r>
              <a:rPr lang="en-GB" dirty="0" err="1" smtClean="0"/>
              <a:t>relatie</a:t>
            </a:r>
            <a:r>
              <a:rPr lang="en-GB" dirty="0" smtClean="0"/>
              <a:t> met de ‘</a:t>
            </a:r>
            <a:r>
              <a:rPr lang="en-GB" dirty="0" err="1" smtClean="0"/>
              <a:t>ander</a:t>
            </a:r>
            <a:r>
              <a:rPr lang="en-GB" dirty="0" smtClean="0"/>
              <a:t>’ (les 2)</a:t>
            </a:r>
          </a:p>
          <a:p>
            <a:endParaRPr lang="en-GB" dirty="0"/>
          </a:p>
          <a:p>
            <a:r>
              <a:rPr lang="en-GB" dirty="0" err="1" smtClean="0"/>
              <a:t>Vandaag</a:t>
            </a:r>
            <a:r>
              <a:rPr lang="en-GB" dirty="0" smtClean="0"/>
              <a:t>: </a:t>
            </a:r>
          </a:p>
          <a:p>
            <a:pPr lvl="1"/>
            <a:r>
              <a:rPr lang="en-GB" dirty="0" err="1" smtClean="0"/>
              <a:t>Ervaringskennis</a:t>
            </a:r>
            <a:r>
              <a:rPr lang="en-GB" dirty="0" smtClean="0"/>
              <a:t> en het </a:t>
            </a:r>
            <a:r>
              <a:rPr lang="en-GB" dirty="0" err="1" smtClean="0"/>
              <a:t>leven</a:t>
            </a:r>
            <a:r>
              <a:rPr lang="en-GB" dirty="0" smtClean="0"/>
              <a:t> met </a:t>
            </a:r>
            <a:r>
              <a:rPr lang="en-GB" dirty="0" err="1" smtClean="0"/>
              <a:t>hulpmiddelen</a:t>
            </a:r>
            <a:endParaRPr lang="en-GB" dirty="0" smtClean="0"/>
          </a:p>
          <a:p>
            <a:pPr lvl="1"/>
            <a:r>
              <a:rPr lang="en-GB" dirty="0" err="1" smtClean="0"/>
              <a:t>Ervaringskennis</a:t>
            </a:r>
            <a:r>
              <a:rPr lang="en-GB" dirty="0" smtClean="0"/>
              <a:t> en het </a:t>
            </a:r>
            <a:r>
              <a:rPr lang="en-GB" dirty="0" err="1" smtClean="0"/>
              <a:t>doen</a:t>
            </a:r>
            <a:r>
              <a:rPr lang="en-GB" dirty="0" smtClean="0"/>
              <a:t> van </a:t>
            </a:r>
            <a:r>
              <a:rPr lang="en-GB" dirty="0" err="1" smtClean="0"/>
              <a:t>wetenschappelijk</a:t>
            </a:r>
            <a:r>
              <a:rPr lang="en-GB" dirty="0" smtClean="0"/>
              <a:t> </a:t>
            </a:r>
            <a:r>
              <a:rPr lang="en-GB" dirty="0" err="1" smtClean="0"/>
              <a:t>onderzoek</a:t>
            </a:r>
            <a:endParaRPr lang="en-GB" dirty="0"/>
          </a:p>
        </p:txBody>
      </p:sp>
    </p:spTree>
    <p:extLst>
      <p:ext uri="{BB962C8B-B14F-4D97-AF65-F5344CB8AC3E}">
        <p14:creationId xmlns:p14="http://schemas.microsoft.com/office/powerpoint/2010/main" val="3599398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Voorbereidende</a:t>
            </a:r>
            <a:r>
              <a:rPr lang="en-GB" dirty="0" smtClean="0"/>
              <a:t> </a:t>
            </a:r>
            <a:r>
              <a:rPr lang="en-GB" dirty="0" err="1" smtClean="0"/>
              <a:t>opdracht</a:t>
            </a:r>
            <a:endParaRPr lang="en-GB" dirty="0"/>
          </a:p>
        </p:txBody>
      </p:sp>
      <p:sp>
        <p:nvSpPr>
          <p:cNvPr id="3" name="Tijdelijke aanduiding voor inhoud 2"/>
          <p:cNvSpPr>
            <a:spLocks noGrp="1"/>
          </p:cNvSpPr>
          <p:nvPr>
            <p:ph idx="1"/>
          </p:nvPr>
        </p:nvSpPr>
        <p:spPr/>
        <p:txBody>
          <a:bodyPr/>
          <a:lstStyle/>
          <a:p>
            <a:r>
              <a:rPr lang="en-GB" dirty="0" err="1" smtClean="0"/>
              <a:t>Zoeken</a:t>
            </a:r>
            <a:r>
              <a:rPr lang="en-GB" dirty="0" smtClean="0"/>
              <a:t> van twee </a:t>
            </a:r>
            <a:r>
              <a:rPr lang="en-GB" dirty="0" err="1" smtClean="0"/>
              <a:t>ervaringsverhalen</a:t>
            </a:r>
            <a:endParaRPr lang="en-GB" dirty="0" smtClean="0"/>
          </a:p>
          <a:p>
            <a:pPr lvl="1"/>
            <a:r>
              <a:rPr lang="en-GB" dirty="0" err="1" smtClean="0"/>
              <a:t>Waar</a:t>
            </a:r>
            <a:r>
              <a:rPr lang="en-GB" dirty="0" smtClean="0"/>
              <a:t> </a:t>
            </a:r>
            <a:r>
              <a:rPr lang="en-GB" dirty="0" err="1" smtClean="0"/>
              <a:t>gezocht</a:t>
            </a:r>
            <a:r>
              <a:rPr lang="en-GB" dirty="0" smtClean="0"/>
              <a:t>?</a:t>
            </a:r>
          </a:p>
          <a:p>
            <a:pPr lvl="1"/>
            <a:r>
              <a:rPr lang="en-GB" dirty="0" err="1" smtClean="0"/>
              <a:t>Welke</a:t>
            </a:r>
            <a:r>
              <a:rPr lang="en-GB" dirty="0" smtClean="0"/>
              <a:t> </a:t>
            </a:r>
            <a:r>
              <a:rPr lang="en-GB" dirty="0" err="1" smtClean="0"/>
              <a:t>verhalen</a:t>
            </a:r>
            <a:r>
              <a:rPr lang="en-GB" dirty="0" smtClean="0"/>
              <a:t>?</a:t>
            </a:r>
          </a:p>
          <a:p>
            <a:pPr lvl="1"/>
            <a:r>
              <a:rPr lang="en-GB" dirty="0" smtClean="0"/>
              <a:t>Wat </a:t>
            </a:r>
            <a:r>
              <a:rPr lang="en-GB" dirty="0" err="1" smtClean="0"/>
              <a:t>raakte</a:t>
            </a:r>
            <a:r>
              <a:rPr lang="en-GB" dirty="0" smtClean="0"/>
              <a:t>?</a:t>
            </a:r>
            <a:endParaRPr lang="en-GB" dirty="0"/>
          </a:p>
        </p:txBody>
      </p:sp>
    </p:spTree>
    <p:extLst>
      <p:ext uri="{BB962C8B-B14F-4D97-AF65-F5344CB8AC3E}">
        <p14:creationId xmlns:p14="http://schemas.microsoft.com/office/powerpoint/2010/main" val="429299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Domeinen</a:t>
            </a:r>
            <a:r>
              <a:rPr lang="en-GB" dirty="0" smtClean="0"/>
              <a:t> van </a:t>
            </a:r>
            <a:r>
              <a:rPr lang="en-GB" dirty="0" err="1" smtClean="0"/>
              <a:t>ervaringskennis</a:t>
            </a:r>
            <a:endParaRPr lang="en-GB" dirty="0"/>
          </a:p>
        </p:txBody>
      </p:sp>
      <p:sp>
        <p:nvSpPr>
          <p:cNvPr id="3" name="Tijdelijke aanduiding voor inhoud 2"/>
          <p:cNvSpPr>
            <a:spLocks noGrp="1"/>
          </p:cNvSpPr>
          <p:nvPr>
            <p:ph idx="1"/>
          </p:nvPr>
        </p:nvSpPr>
        <p:spPr/>
        <p:txBody>
          <a:bodyPr/>
          <a:lstStyle/>
          <a:p>
            <a:r>
              <a:rPr lang="en-GB" dirty="0" err="1" smtClean="0"/>
              <a:t>Aandoening</a:t>
            </a:r>
            <a:r>
              <a:rPr lang="en-GB" dirty="0" smtClean="0"/>
              <a:t> of </a:t>
            </a:r>
            <a:r>
              <a:rPr lang="en-GB" dirty="0" err="1" smtClean="0"/>
              <a:t>beperking</a:t>
            </a:r>
            <a:endParaRPr lang="en-GB" dirty="0" smtClean="0"/>
          </a:p>
          <a:p>
            <a:r>
              <a:rPr lang="en-GB" dirty="0" err="1" smtClean="0"/>
              <a:t>Biografische</a:t>
            </a:r>
            <a:r>
              <a:rPr lang="en-GB" dirty="0" smtClean="0"/>
              <a:t> </a:t>
            </a:r>
            <a:r>
              <a:rPr lang="en-GB" dirty="0" err="1" smtClean="0"/>
              <a:t>individualiteit</a:t>
            </a:r>
            <a:endParaRPr lang="en-GB" dirty="0" smtClean="0"/>
          </a:p>
          <a:p>
            <a:r>
              <a:rPr lang="nl-NL" dirty="0" smtClean="0"/>
              <a:t>Verhouding </a:t>
            </a:r>
            <a:r>
              <a:rPr lang="nl-NL" dirty="0"/>
              <a:t>tussen de individualiteit (persoon en levensverhaal), beperking of aandoening, en de </a:t>
            </a:r>
            <a:r>
              <a:rPr lang="nl-NL" dirty="0" smtClean="0"/>
              <a:t>maatschappij</a:t>
            </a:r>
          </a:p>
          <a:p>
            <a:endParaRPr lang="nl-NL" dirty="0"/>
          </a:p>
          <a:p>
            <a:endParaRPr lang="nl-NL" dirty="0" smtClean="0"/>
          </a:p>
          <a:p>
            <a:endParaRPr lang="nl-NL" dirty="0"/>
          </a:p>
          <a:p>
            <a:pPr marL="0" indent="0">
              <a:buNone/>
            </a:pPr>
            <a:r>
              <a:rPr lang="nl-NL" dirty="0" smtClean="0"/>
              <a:t>Kool, Boumans &amp; </a:t>
            </a:r>
            <a:r>
              <a:rPr lang="nl-NL" dirty="0" err="1" smtClean="0"/>
              <a:t>Visse</a:t>
            </a:r>
            <a:r>
              <a:rPr lang="nl-NL" dirty="0" smtClean="0"/>
              <a:t>, 2013</a:t>
            </a:r>
            <a:endParaRPr lang="en-GB" dirty="0"/>
          </a:p>
        </p:txBody>
      </p:sp>
    </p:spTree>
    <p:extLst>
      <p:ext uri="{BB962C8B-B14F-4D97-AF65-F5344CB8AC3E}">
        <p14:creationId xmlns:p14="http://schemas.microsoft.com/office/powerpoint/2010/main" val="350150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Aandoening</a:t>
            </a:r>
            <a:r>
              <a:rPr lang="en-GB" dirty="0"/>
              <a:t> of </a:t>
            </a:r>
            <a:r>
              <a:rPr lang="en-GB" dirty="0" err="1"/>
              <a:t>beperking</a:t>
            </a:r>
            <a:endParaRPr lang="en-GB" dirty="0"/>
          </a:p>
        </p:txBody>
      </p:sp>
      <p:sp>
        <p:nvSpPr>
          <p:cNvPr id="3" name="Tijdelijke aanduiding voor inhoud 2"/>
          <p:cNvSpPr>
            <a:spLocks noGrp="1"/>
          </p:cNvSpPr>
          <p:nvPr>
            <p:ph idx="1"/>
          </p:nvPr>
        </p:nvSpPr>
        <p:spPr/>
        <p:txBody>
          <a:bodyPr/>
          <a:lstStyle/>
          <a:p>
            <a:r>
              <a:rPr lang="en-GB" dirty="0" err="1" smtClean="0"/>
              <a:t>Aandoening</a:t>
            </a:r>
            <a:r>
              <a:rPr lang="en-GB" dirty="0" smtClean="0"/>
              <a:t> </a:t>
            </a:r>
            <a:r>
              <a:rPr lang="en-GB" dirty="0" err="1" smtClean="0"/>
              <a:t>als</a:t>
            </a:r>
            <a:r>
              <a:rPr lang="en-GB" dirty="0" smtClean="0"/>
              <a:t> </a:t>
            </a:r>
            <a:r>
              <a:rPr lang="en-GB" dirty="0" err="1" smtClean="0"/>
              <a:t>ankerpunt</a:t>
            </a:r>
            <a:endParaRPr lang="en-GB" dirty="0" smtClean="0"/>
          </a:p>
          <a:p>
            <a:r>
              <a:rPr lang="en-GB" dirty="0" err="1" smtClean="0"/>
              <a:t>Bv</a:t>
            </a:r>
            <a:r>
              <a:rPr lang="en-GB" dirty="0" smtClean="0"/>
              <a:t>: </a:t>
            </a:r>
            <a:r>
              <a:rPr lang="en-GB" dirty="0" err="1" smtClean="0"/>
              <a:t>symptomen</a:t>
            </a:r>
            <a:r>
              <a:rPr lang="en-GB" dirty="0" smtClean="0"/>
              <a:t>, </a:t>
            </a:r>
            <a:r>
              <a:rPr lang="en-GB" dirty="0" err="1" smtClean="0"/>
              <a:t>behandeling</a:t>
            </a:r>
            <a:r>
              <a:rPr lang="en-GB" dirty="0" smtClean="0"/>
              <a:t>, </a:t>
            </a:r>
            <a:r>
              <a:rPr lang="en-GB" dirty="0" err="1" smtClean="0"/>
              <a:t>beperkingen</a:t>
            </a:r>
            <a:endParaRPr lang="en-GB" dirty="0" smtClean="0"/>
          </a:p>
          <a:p>
            <a:endParaRPr lang="en-GB" dirty="0"/>
          </a:p>
          <a:p>
            <a:r>
              <a:rPr lang="en-GB" dirty="0" err="1" smtClean="0"/>
              <a:t>Ook</a:t>
            </a:r>
            <a:r>
              <a:rPr lang="en-GB" dirty="0" smtClean="0"/>
              <a:t>: </a:t>
            </a:r>
            <a:r>
              <a:rPr lang="en-GB" dirty="0" err="1" smtClean="0"/>
              <a:t>zorgverleners</a:t>
            </a:r>
            <a:r>
              <a:rPr lang="en-GB" dirty="0" smtClean="0"/>
              <a:t>, </a:t>
            </a:r>
            <a:r>
              <a:rPr lang="en-GB" dirty="0" err="1" smtClean="0"/>
              <a:t>instanties</a:t>
            </a:r>
            <a:r>
              <a:rPr lang="en-GB" dirty="0" smtClean="0"/>
              <a:t>, </a:t>
            </a:r>
            <a:r>
              <a:rPr lang="en-GB" dirty="0" err="1" smtClean="0"/>
              <a:t>hulpmiddelen</a:t>
            </a:r>
            <a:endParaRPr lang="en-GB" dirty="0" smtClean="0"/>
          </a:p>
          <a:p>
            <a:endParaRPr lang="en-GB" dirty="0"/>
          </a:p>
          <a:p>
            <a:r>
              <a:rPr lang="en-GB" dirty="0" err="1" smtClean="0"/>
              <a:t>Delen</a:t>
            </a:r>
            <a:r>
              <a:rPr lang="en-GB" dirty="0" smtClean="0"/>
              <a:t> van </a:t>
            </a:r>
            <a:r>
              <a:rPr lang="en-GB" dirty="0" err="1" smtClean="0"/>
              <a:t>ervaringen</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kennis</a:t>
            </a:r>
            <a:r>
              <a:rPr lang="en-GB" dirty="0" smtClean="0">
                <a:sym typeface="Wingdings" panose="05000000000000000000" pitchFamily="2" charset="2"/>
              </a:rPr>
              <a:t> </a:t>
            </a:r>
            <a:r>
              <a:rPr lang="en-GB" dirty="0" err="1" smtClean="0">
                <a:sym typeface="Wingdings" panose="05000000000000000000" pitchFamily="2" charset="2"/>
              </a:rPr>
              <a:t>collectieve</a:t>
            </a:r>
            <a:r>
              <a:rPr lang="en-GB" dirty="0" smtClean="0">
                <a:sym typeface="Wingdings" panose="05000000000000000000" pitchFamily="2" charset="2"/>
              </a:rPr>
              <a:t> </a:t>
            </a:r>
            <a:r>
              <a:rPr lang="en-GB" dirty="0" err="1" smtClean="0">
                <a:sym typeface="Wingdings" panose="05000000000000000000" pitchFamily="2" charset="2"/>
              </a:rPr>
              <a:t>ervaringen</a:t>
            </a:r>
            <a:endParaRPr lang="en-GB" dirty="0"/>
          </a:p>
        </p:txBody>
      </p:sp>
    </p:spTree>
    <p:extLst>
      <p:ext uri="{BB962C8B-B14F-4D97-AF65-F5344CB8AC3E}">
        <p14:creationId xmlns:p14="http://schemas.microsoft.com/office/powerpoint/2010/main" val="3587028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Aandoening</a:t>
            </a:r>
            <a:r>
              <a:rPr lang="en-GB" dirty="0"/>
              <a:t> of </a:t>
            </a:r>
            <a:r>
              <a:rPr lang="en-GB" dirty="0" err="1"/>
              <a:t>beperking</a:t>
            </a:r>
            <a:endParaRPr lang="en-GB" dirty="0"/>
          </a:p>
        </p:txBody>
      </p:sp>
      <p:sp>
        <p:nvSpPr>
          <p:cNvPr id="3" name="Tijdelijke aanduiding voor inhoud 2"/>
          <p:cNvSpPr>
            <a:spLocks noGrp="1"/>
          </p:cNvSpPr>
          <p:nvPr>
            <p:ph idx="1"/>
          </p:nvPr>
        </p:nvSpPr>
        <p:spPr/>
        <p:txBody>
          <a:bodyPr/>
          <a:lstStyle/>
          <a:p>
            <a:r>
              <a:rPr lang="en-GB" dirty="0" err="1" smtClean="0"/>
              <a:t>Ervaring</a:t>
            </a:r>
            <a:r>
              <a:rPr lang="en-GB" dirty="0" smtClean="0"/>
              <a:t> met </a:t>
            </a:r>
            <a:r>
              <a:rPr lang="en-GB" dirty="0" err="1" smtClean="0"/>
              <a:t>hulpmiddel</a:t>
            </a:r>
            <a:endParaRPr lang="en-GB" dirty="0" smtClean="0"/>
          </a:p>
          <a:p>
            <a:endParaRPr lang="en-GB" dirty="0"/>
          </a:p>
          <a:p>
            <a:r>
              <a:rPr lang="en-GB" dirty="0" err="1" smtClean="0"/>
              <a:t>Functionaliteit</a:t>
            </a:r>
            <a:endParaRPr lang="en-GB" dirty="0" smtClean="0"/>
          </a:p>
          <a:p>
            <a:r>
              <a:rPr lang="en-GB" dirty="0" err="1" smtClean="0"/>
              <a:t>Reactie</a:t>
            </a:r>
            <a:r>
              <a:rPr lang="en-GB" dirty="0" smtClean="0"/>
              <a:t> </a:t>
            </a:r>
            <a:r>
              <a:rPr lang="en-GB" dirty="0" err="1" smtClean="0"/>
              <a:t>omgeving</a:t>
            </a:r>
            <a:endParaRPr lang="en-GB" dirty="0" smtClean="0"/>
          </a:p>
          <a:p>
            <a:r>
              <a:rPr lang="en-GB" dirty="0" err="1" smtClean="0"/>
              <a:t>Aanmeten</a:t>
            </a:r>
            <a:endParaRPr lang="en-GB" dirty="0" smtClean="0"/>
          </a:p>
          <a:p>
            <a:r>
              <a:rPr lang="en-GB" dirty="0" err="1" smtClean="0"/>
              <a:t>Onderhoud</a:t>
            </a:r>
            <a:endParaRPr lang="en-GB" dirty="0" smtClean="0"/>
          </a:p>
          <a:p>
            <a:endParaRPr lang="en-GB" dirty="0"/>
          </a:p>
          <a:p>
            <a:r>
              <a:rPr lang="en-GB" dirty="0" err="1" smtClean="0"/>
              <a:t>Geluidsfragment</a:t>
            </a:r>
            <a:r>
              <a:rPr lang="en-GB" dirty="0" smtClean="0"/>
              <a:t> </a:t>
            </a:r>
            <a:r>
              <a:rPr lang="en-GB" dirty="0" smtClean="0"/>
              <a:t>Maria1</a:t>
            </a:r>
            <a:endParaRPr lang="en-GB" dirty="0"/>
          </a:p>
        </p:txBody>
      </p:sp>
    </p:spTree>
    <p:extLst>
      <p:ext uri="{BB962C8B-B14F-4D97-AF65-F5344CB8AC3E}">
        <p14:creationId xmlns:p14="http://schemas.microsoft.com/office/powerpoint/2010/main" val="3115614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Biografische</a:t>
            </a:r>
            <a:r>
              <a:rPr lang="en-GB" dirty="0" smtClean="0"/>
              <a:t> </a:t>
            </a:r>
            <a:r>
              <a:rPr lang="en-GB" dirty="0" err="1" smtClean="0"/>
              <a:t>individualiteit</a:t>
            </a:r>
            <a:endParaRPr lang="en-GB" dirty="0"/>
          </a:p>
        </p:txBody>
      </p:sp>
      <p:sp>
        <p:nvSpPr>
          <p:cNvPr id="3" name="Tijdelijke aanduiding voor inhoud 2"/>
          <p:cNvSpPr>
            <a:spLocks noGrp="1"/>
          </p:cNvSpPr>
          <p:nvPr>
            <p:ph idx="1"/>
          </p:nvPr>
        </p:nvSpPr>
        <p:spPr/>
        <p:txBody>
          <a:bodyPr/>
          <a:lstStyle/>
          <a:p>
            <a:r>
              <a:rPr lang="en-GB" dirty="0" err="1" smtClean="0"/>
              <a:t>Persoonlijke</a:t>
            </a:r>
            <a:r>
              <a:rPr lang="en-GB" dirty="0" smtClean="0"/>
              <a:t> </a:t>
            </a:r>
            <a:r>
              <a:rPr lang="en-GB" dirty="0" err="1" smtClean="0"/>
              <a:t>betekenissen</a:t>
            </a:r>
            <a:r>
              <a:rPr lang="en-GB" dirty="0" smtClean="0"/>
              <a:t> van </a:t>
            </a:r>
            <a:r>
              <a:rPr lang="en-GB" dirty="0" err="1" smtClean="0"/>
              <a:t>leven</a:t>
            </a:r>
            <a:r>
              <a:rPr lang="en-GB" dirty="0" smtClean="0"/>
              <a:t> met </a:t>
            </a:r>
            <a:r>
              <a:rPr lang="en-GB" dirty="0" err="1" smtClean="0"/>
              <a:t>een</a:t>
            </a:r>
            <a:r>
              <a:rPr lang="en-GB" dirty="0" smtClean="0"/>
              <a:t> </a:t>
            </a:r>
            <a:r>
              <a:rPr lang="en-GB" dirty="0" err="1" smtClean="0"/>
              <a:t>aandoening</a:t>
            </a:r>
            <a:r>
              <a:rPr lang="en-GB" dirty="0" smtClean="0"/>
              <a:t> / </a:t>
            </a:r>
            <a:r>
              <a:rPr lang="en-GB" dirty="0" err="1" smtClean="0"/>
              <a:t>hulpmiddel</a:t>
            </a:r>
            <a:endParaRPr lang="en-GB" dirty="0" smtClean="0"/>
          </a:p>
          <a:p>
            <a:r>
              <a:rPr lang="en-GB" dirty="0" err="1" smtClean="0"/>
              <a:t>Moeilijk</a:t>
            </a:r>
            <a:r>
              <a:rPr lang="en-GB" dirty="0" smtClean="0"/>
              <a:t> </a:t>
            </a:r>
            <a:r>
              <a:rPr lang="en-GB" dirty="0" err="1" smtClean="0"/>
              <a:t>te</a:t>
            </a:r>
            <a:r>
              <a:rPr lang="en-GB" dirty="0" smtClean="0"/>
              <a:t> </a:t>
            </a:r>
            <a:r>
              <a:rPr lang="en-GB" dirty="0" err="1" smtClean="0"/>
              <a:t>generaliseren</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individuele</a:t>
            </a:r>
            <a:r>
              <a:rPr lang="en-GB" dirty="0" smtClean="0">
                <a:sym typeface="Wingdings" panose="05000000000000000000" pitchFamily="2" charset="2"/>
              </a:rPr>
              <a:t> </a:t>
            </a:r>
            <a:r>
              <a:rPr lang="en-GB" dirty="0" err="1" smtClean="0">
                <a:sym typeface="Wingdings" panose="05000000000000000000" pitchFamily="2" charset="2"/>
              </a:rPr>
              <a:t>kennis</a:t>
            </a:r>
            <a:endParaRPr lang="en-GB" dirty="0" smtClean="0">
              <a:sym typeface="Wingdings" panose="05000000000000000000" pitchFamily="2" charset="2"/>
            </a:endParaRPr>
          </a:p>
          <a:p>
            <a:endParaRPr lang="en-GB" dirty="0">
              <a:sym typeface="Wingdings" panose="05000000000000000000" pitchFamily="2" charset="2"/>
            </a:endParaRPr>
          </a:p>
          <a:p>
            <a:r>
              <a:rPr lang="en-GB" dirty="0" err="1" smtClean="0">
                <a:sym typeface="Wingdings" panose="05000000000000000000" pitchFamily="2" charset="2"/>
              </a:rPr>
              <a:t>Denk</a:t>
            </a:r>
            <a:r>
              <a:rPr lang="en-GB" dirty="0" smtClean="0">
                <a:sym typeface="Wingdings" panose="05000000000000000000" pitchFamily="2" charset="2"/>
              </a:rPr>
              <a:t> </a:t>
            </a:r>
            <a:r>
              <a:rPr lang="en-GB" dirty="0" err="1" smtClean="0">
                <a:sym typeface="Wingdings" panose="05000000000000000000" pitchFamily="2" charset="2"/>
              </a:rPr>
              <a:t>terug</a:t>
            </a:r>
            <a:r>
              <a:rPr lang="en-GB" dirty="0" smtClean="0">
                <a:sym typeface="Wingdings" panose="05000000000000000000" pitchFamily="2" charset="2"/>
              </a:rPr>
              <a:t> </a:t>
            </a:r>
            <a:r>
              <a:rPr lang="en-GB" dirty="0" err="1" smtClean="0">
                <a:sym typeface="Wingdings" panose="05000000000000000000" pitchFamily="2" charset="2"/>
              </a:rPr>
              <a:t>aan</a:t>
            </a:r>
            <a:r>
              <a:rPr lang="en-GB" dirty="0" smtClean="0">
                <a:sym typeface="Wingdings" panose="05000000000000000000" pitchFamily="2" charset="2"/>
              </a:rPr>
              <a:t> Imago en </a:t>
            </a:r>
            <a:r>
              <a:rPr lang="en-GB" dirty="0" err="1">
                <a:sym typeface="Wingdings" panose="05000000000000000000" pitchFamily="2" charset="2"/>
              </a:rPr>
              <a:t>I</a:t>
            </a:r>
            <a:r>
              <a:rPr lang="en-GB" dirty="0" err="1" smtClean="0">
                <a:sym typeface="Wingdings" panose="05000000000000000000" pitchFamily="2" charset="2"/>
              </a:rPr>
              <a:t>dentiteit</a:t>
            </a:r>
            <a:endParaRPr lang="en-GB" dirty="0" smtClean="0">
              <a:sym typeface="Wingdings" panose="05000000000000000000" pitchFamily="2" charset="2"/>
            </a:endParaRPr>
          </a:p>
          <a:p>
            <a:r>
              <a:rPr lang="en-GB" dirty="0" smtClean="0">
                <a:sym typeface="Wingdings" panose="05000000000000000000" pitchFamily="2" charset="2"/>
              </a:rPr>
              <a:t>Insider’s perspective</a:t>
            </a:r>
            <a:endParaRPr lang="en-GB" dirty="0"/>
          </a:p>
        </p:txBody>
      </p:sp>
    </p:spTree>
    <p:extLst>
      <p:ext uri="{BB962C8B-B14F-4D97-AF65-F5344CB8AC3E}">
        <p14:creationId xmlns:p14="http://schemas.microsoft.com/office/powerpoint/2010/main" val="630965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Biografische</a:t>
            </a:r>
            <a:r>
              <a:rPr lang="en-GB" dirty="0" smtClean="0"/>
              <a:t> </a:t>
            </a:r>
            <a:r>
              <a:rPr lang="en-GB" dirty="0" err="1" smtClean="0"/>
              <a:t>individualiteit</a:t>
            </a:r>
            <a:endParaRPr lang="en-GB" dirty="0"/>
          </a:p>
        </p:txBody>
      </p:sp>
      <p:sp>
        <p:nvSpPr>
          <p:cNvPr id="3" name="Tijdelijke aanduiding voor inhoud 2"/>
          <p:cNvSpPr>
            <a:spLocks noGrp="1"/>
          </p:cNvSpPr>
          <p:nvPr>
            <p:ph idx="1"/>
          </p:nvPr>
        </p:nvSpPr>
        <p:spPr/>
        <p:txBody>
          <a:bodyPr/>
          <a:lstStyle/>
          <a:p>
            <a:pPr marL="0" indent="0">
              <a:buNone/>
            </a:pPr>
            <a:r>
              <a:rPr lang="nl-NL" dirty="0"/>
              <a:t>De luiers zijn grote, lompe flappen, totaal ongeschikt voor haar frêle figuur. Om haar prille gevoel van vrouwelijkheid overeind te houden, weigert ze de onflatteuze onderbroeken die erbij horen te dragen. ‘Ik kreeg het voor mekaar om mijn eigen minuscule broekjes over die grote flappen aan te trekken. Al moest ik ze 100 keer wassen, dat interesseerde me niet. En natuurlijk was dat niet sexy meer, maar ik dacht: “Dit is van mij, dit neem je me niet af”. Op die manier hield ik mijn gevoel van eigenwaarde overeind.’</a:t>
            </a:r>
            <a:br>
              <a:rPr lang="nl-NL" dirty="0"/>
            </a:br>
            <a:endParaRPr lang="en-GB" dirty="0"/>
          </a:p>
        </p:txBody>
      </p:sp>
    </p:spTree>
    <p:extLst>
      <p:ext uri="{BB962C8B-B14F-4D97-AF65-F5344CB8AC3E}">
        <p14:creationId xmlns:p14="http://schemas.microsoft.com/office/powerpoint/2010/main" val="120019642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1174</Words>
  <Application>Microsoft Office PowerPoint</Application>
  <PresentationFormat>Breedbeeld</PresentationFormat>
  <Paragraphs>148</Paragraphs>
  <Slides>25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25</vt:i4>
      </vt:variant>
    </vt:vector>
  </HeadingPairs>
  <TitlesOfParts>
    <vt:vector size="31" baseType="lpstr">
      <vt:lpstr>Arial</vt:lpstr>
      <vt:lpstr>Calibri</vt:lpstr>
      <vt:lpstr>Calibri Light</vt:lpstr>
      <vt:lpstr>MS PGothic</vt:lpstr>
      <vt:lpstr>Wingdings</vt:lpstr>
      <vt:lpstr>Kantoorthema</vt:lpstr>
      <vt:lpstr>PowerPoint-presentatie</vt:lpstr>
      <vt:lpstr>Participatief onderzoek</vt:lpstr>
      <vt:lpstr>Meer dan handig</vt:lpstr>
      <vt:lpstr>Voorbereidende opdracht</vt:lpstr>
      <vt:lpstr>Domeinen van ervaringskennis</vt:lpstr>
      <vt:lpstr>Aandoening of beperking</vt:lpstr>
      <vt:lpstr>Aandoening of beperking</vt:lpstr>
      <vt:lpstr>Biografische individualiteit</vt:lpstr>
      <vt:lpstr>Biografische individualiteit</vt:lpstr>
      <vt:lpstr>Biografische individualiteit</vt:lpstr>
      <vt:lpstr>Biografische individualiteit</vt:lpstr>
      <vt:lpstr>Biografische individualiteit</vt:lpstr>
      <vt:lpstr>Biografische individualiteit</vt:lpstr>
      <vt:lpstr>Verhouding tussen de individualiteit, beperking of aandoening, en de maatschappij</vt:lpstr>
      <vt:lpstr>Verhouding tussen de individualiteit, beperking of aandoening, en de maatschappij</vt:lpstr>
      <vt:lpstr>Verhouding tussen de individualiteit, beperking of aandoening, en de maatschappij</vt:lpstr>
      <vt:lpstr>Ervaringskennis in onderzoek en zorg</vt:lpstr>
      <vt:lpstr>Redenen voor participatief onderzoek (ZonMw, 2013)</vt:lpstr>
      <vt:lpstr>Ervaringskennis in onderzoek en zorg</vt:lpstr>
      <vt:lpstr>Ervaringskennis in onderzoek en zorg</vt:lpstr>
      <vt:lpstr>Els Borst-gesprekken</vt:lpstr>
      <vt:lpstr>Impact</vt:lpstr>
      <vt:lpstr>Patiëntluisteraar</vt:lpstr>
      <vt:lpstr>Spiegelgesprekken</vt:lpstr>
      <vt:lpstr>Tentoonstelling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Sander Hilberink</dc:creator>
  <cp:lastModifiedBy>Sander Hilberink</cp:lastModifiedBy>
  <cp:revision>30</cp:revision>
  <dcterms:created xsi:type="dcterms:W3CDTF">2015-10-02T06:12:28Z</dcterms:created>
  <dcterms:modified xsi:type="dcterms:W3CDTF">2016-02-20T12:42:46Z</dcterms:modified>
</cp:coreProperties>
</file>