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305" r:id="rId4"/>
    <p:sldId id="260" r:id="rId5"/>
    <p:sldId id="261" r:id="rId6"/>
    <p:sldId id="265" r:id="rId7"/>
    <p:sldId id="266" r:id="rId8"/>
    <p:sldId id="267" r:id="rId9"/>
    <p:sldId id="272" r:id="rId10"/>
    <p:sldId id="299" r:id="rId11"/>
    <p:sldId id="300" r:id="rId12"/>
    <p:sldId id="273" r:id="rId13"/>
    <p:sldId id="304" r:id="rId14"/>
    <p:sldId id="278" r:id="rId15"/>
    <p:sldId id="279" r:id="rId16"/>
    <p:sldId id="284" r:id="rId17"/>
    <p:sldId id="285" r:id="rId18"/>
    <p:sldId id="301" r:id="rId19"/>
    <p:sldId id="302" r:id="rId20"/>
    <p:sldId id="303" r:id="rId21"/>
    <p:sldId id="294" r:id="rId22"/>
    <p:sldId id="295" r:id="rId23"/>
    <p:sldId id="296" r:id="rId24"/>
    <p:sldId id="297" r:id="rId25"/>
    <p:sldId id="289" r:id="rId26"/>
    <p:sldId id="291" r:id="rId27"/>
    <p:sldId id="306" r:id="rId2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ltLang="nl-NL"/>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ltLang="nl-NL"/>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nl-NL" noProof="0" smtClean="0"/>
              <a:t>Klik om de opmaakprofielen van de modeltekst te bewerken</a:t>
            </a:r>
          </a:p>
          <a:p>
            <a:pPr lvl="1"/>
            <a:r>
              <a:rPr lang="en-GB" altLang="nl-NL" noProof="0" smtClean="0"/>
              <a:t>Tweede niveau</a:t>
            </a:r>
          </a:p>
          <a:p>
            <a:pPr lvl="2"/>
            <a:r>
              <a:rPr lang="en-GB" altLang="nl-NL" noProof="0" smtClean="0"/>
              <a:t>Derde niveau</a:t>
            </a:r>
          </a:p>
          <a:p>
            <a:pPr lvl="3"/>
            <a:r>
              <a:rPr lang="en-GB" altLang="nl-NL" noProof="0" smtClean="0"/>
              <a:t>Vierde niveau</a:t>
            </a:r>
          </a:p>
          <a:p>
            <a:pPr lvl="4"/>
            <a:r>
              <a:rPr lang="en-GB" altLang="nl-NL" noProof="0" smtClean="0"/>
              <a:t>Vijfde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ltLang="nl-NL"/>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599F4FB-6C53-48F1-98A4-B750B5DAFD2B}" type="slidenum">
              <a:rPr lang="en-GB" altLang="nl-NL"/>
              <a:pPr>
                <a:defRPr/>
              </a:pPr>
              <a:t>‹nr.›</a:t>
            </a:fld>
            <a:endParaRPr lang="en-GB" altLang="nl-NL"/>
          </a:p>
        </p:txBody>
      </p:sp>
    </p:spTree>
    <p:extLst>
      <p:ext uri="{BB962C8B-B14F-4D97-AF65-F5344CB8AC3E}">
        <p14:creationId xmlns:p14="http://schemas.microsoft.com/office/powerpoint/2010/main" val="2297603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36108D-ECC6-4888-BAA3-F96C47A98AAE}" type="slidenum">
              <a:rPr lang="en-GB" altLang="nl-NL" smtClean="0"/>
              <a:pPr/>
              <a:t>1</a:t>
            </a:fld>
            <a:endParaRPr lang="en-GB" altLang="nl-NL" smtClean="0"/>
          </a:p>
        </p:txBody>
      </p:sp>
      <p:sp>
        <p:nvSpPr>
          <p:cNvPr id="4099" name="Tijdelijke aanduiding voor dia-afbeelding 1"/>
          <p:cNvSpPr>
            <a:spLocks noGrp="1" noRot="1" noChangeAspect="1" noTextEdit="1"/>
          </p:cNvSpPr>
          <p:nvPr>
            <p:ph type="sldImg"/>
          </p:nvPr>
        </p:nvSpPr>
        <p:spPr>
          <a:ln/>
        </p:spPr>
      </p:sp>
      <p:sp>
        <p:nvSpPr>
          <p:cNvPr id="4100" name="Tijdelijke aanduiding voor notities 2"/>
          <p:cNvSpPr>
            <a:spLocks noGrp="1"/>
          </p:cNvSpPr>
          <p:nvPr>
            <p:ph type="body" idx="1"/>
          </p:nvPr>
        </p:nvSpPr>
        <p:spPr>
          <a:xfrm>
            <a:off x="914400" y="4343400"/>
            <a:ext cx="5029200" cy="4114800"/>
          </a:xfrm>
          <a:noFill/>
        </p:spPr>
        <p:txBody>
          <a:bodyPr/>
          <a:lstStyle/>
          <a:p>
            <a:pPr eaLnBrk="1" hangingPunct="1"/>
            <a:endParaRPr lang="nl-NL" altLang="nl-NL" smtClean="0"/>
          </a:p>
        </p:txBody>
      </p:sp>
      <p:sp>
        <p:nvSpPr>
          <p:cNvPr id="4101" name="Tijdelijke aanduiding voor dianumm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A1AE5F08-69A5-457F-A4E7-84149CDB0FE3}" type="slidenum">
              <a:rPr lang="en-US" altLang="nl-NL" sz="1200">
                <a:ea typeface="MS PGothic" pitchFamily="34" charset="-128"/>
              </a:rPr>
              <a:pPr algn="r"/>
              <a:t>1</a:t>
            </a:fld>
            <a:endParaRPr lang="en-US" altLang="nl-NL" sz="1200">
              <a:ea typeface="MS PGothic" pitchFamily="34" charset="-128"/>
            </a:endParaRPr>
          </a:p>
        </p:txBody>
      </p:sp>
    </p:spTree>
    <p:extLst>
      <p:ext uri="{BB962C8B-B14F-4D97-AF65-F5344CB8AC3E}">
        <p14:creationId xmlns:p14="http://schemas.microsoft.com/office/powerpoint/2010/main" val="1820386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a:ln/>
        </p:spPr>
      </p:sp>
      <p:sp>
        <p:nvSpPr>
          <p:cNvPr id="12291" name="Tijdelijke aanduiding voor notities 2"/>
          <p:cNvSpPr>
            <a:spLocks noGrp="1"/>
          </p:cNvSpPr>
          <p:nvPr>
            <p:ph type="body" idx="1"/>
          </p:nvPr>
        </p:nvSpPr>
        <p:spPr>
          <a:noFill/>
        </p:spPr>
        <p:txBody>
          <a:bodyPr/>
          <a:lstStyle/>
          <a:p>
            <a:pPr eaLnBrk="1" hangingPunct="1"/>
            <a:endParaRPr lang="nl-NL" altLang="nl-NL" smtClean="0"/>
          </a:p>
        </p:txBody>
      </p:sp>
      <p:sp>
        <p:nvSpPr>
          <p:cNvPr id="12292" name="Tijdelijke aanduiding voor dianumm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CC093C-272A-4D4D-85A2-D0D1509766F4}" type="slidenum">
              <a:rPr lang="en-GB" altLang="nl-NL" smtClean="0"/>
              <a:pPr/>
              <a:t>8</a:t>
            </a:fld>
            <a:endParaRPr lang="en-GB" altLang="nl-NL" smtClean="0"/>
          </a:p>
        </p:txBody>
      </p:sp>
    </p:spTree>
    <p:extLst>
      <p:ext uri="{BB962C8B-B14F-4D97-AF65-F5344CB8AC3E}">
        <p14:creationId xmlns:p14="http://schemas.microsoft.com/office/powerpoint/2010/main" val="198653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B1CA7BE0-6209-4937-94BF-D6C09E6BBBE0}" type="slidenum">
              <a:rPr lang="en-GB" altLang="nl-NL"/>
              <a:pPr>
                <a:defRPr/>
              </a:pPr>
              <a:t>‹nr.›</a:t>
            </a:fld>
            <a:endParaRPr lang="en-GB" altLang="nl-NL"/>
          </a:p>
        </p:txBody>
      </p:sp>
    </p:spTree>
    <p:extLst>
      <p:ext uri="{BB962C8B-B14F-4D97-AF65-F5344CB8AC3E}">
        <p14:creationId xmlns:p14="http://schemas.microsoft.com/office/powerpoint/2010/main" val="3216721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15A9EC63-9C82-4453-BA6F-13AF940CC47D}" type="slidenum">
              <a:rPr lang="en-GB" altLang="nl-NL"/>
              <a:pPr>
                <a:defRPr/>
              </a:pPr>
              <a:t>‹nr.›</a:t>
            </a:fld>
            <a:endParaRPr lang="en-GB" altLang="nl-NL"/>
          </a:p>
        </p:txBody>
      </p:sp>
    </p:spTree>
    <p:extLst>
      <p:ext uri="{BB962C8B-B14F-4D97-AF65-F5344CB8AC3E}">
        <p14:creationId xmlns:p14="http://schemas.microsoft.com/office/powerpoint/2010/main" val="307901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EF5EB317-9371-4C74-821D-226AFF669844}" type="slidenum">
              <a:rPr lang="en-GB" altLang="nl-NL"/>
              <a:pPr>
                <a:defRPr/>
              </a:pPr>
              <a:t>‹nr.›</a:t>
            </a:fld>
            <a:endParaRPr lang="en-GB" altLang="nl-NL"/>
          </a:p>
        </p:txBody>
      </p:sp>
    </p:spTree>
    <p:extLst>
      <p:ext uri="{BB962C8B-B14F-4D97-AF65-F5344CB8AC3E}">
        <p14:creationId xmlns:p14="http://schemas.microsoft.com/office/powerpoint/2010/main" val="241089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2150143C-A1A6-4242-9A2C-7A0B68500D29}" type="slidenum">
              <a:rPr lang="en-GB" altLang="nl-NL"/>
              <a:pPr>
                <a:defRPr/>
              </a:pPr>
              <a:t>‹nr.›</a:t>
            </a:fld>
            <a:endParaRPr lang="en-GB" altLang="nl-NL"/>
          </a:p>
        </p:txBody>
      </p:sp>
    </p:spTree>
    <p:extLst>
      <p:ext uri="{BB962C8B-B14F-4D97-AF65-F5344CB8AC3E}">
        <p14:creationId xmlns:p14="http://schemas.microsoft.com/office/powerpoint/2010/main" val="308168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6" name="Rectangle 6"/>
          <p:cNvSpPr>
            <a:spLocks noGrp="1" noChangeArrowheads="1"/>
          </p:cNvSpPr>
          <p:nvPr>
            <p:ph type="sldNum" sz="quarter" idx="12"/>
          </p:nvPr>
        </p:nvSpPr>
        <p:spPr>
          <a:ln/>
        </p:spPr>
        <p:txBody>
          <a:bodyPr/>
          <a:lstStyle>
            <a:lvl1pPr>
              <a:defRPr/>
            </a:lvl1pPr>
          </a:lstStyle>
          <a:p>
            <a:pPr>
              <a:defRPr/>
            </a:pPr>
            <a:fld id="{3F98AC67-21EE-4C32-9C01-6C77401D8B1B}" type="slidenum">
              <a:rPr lang="en-GB" altLang="nl-NL"/>
              <a:pPr>
                <a:defRPr/>
              </a:pPr>
              <a:t>‹nr.›</a:t>
            </a:fld>
            <a:endParaRPr lang="en-GB" altLang="nl-NL"/>
          </a:p>
        </p:txBody>
      </p:sp>
    </p:spTree>
    <p:extLst>
      <p:ext uri="{BB962C8B-B14F-4D97-AF65-F5344CB8AC3E}">
        <p14:creationId xmlns:p14="http://schemas.microsoft.com/office/powerpoint/2010/main" val="135962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7" name="Rectangle 6"/>
          <p:cNvSpPr>
            <a:spLocks noGrp="1" noChangeArrowheads="1"/>
          </p:cNvSpPr>
          <p:nvPr>
            <p:ph type="sldNum" sz="quarter" idx="12"/>
          </p:nvPr>
        </p:nvSpPr>
        <p:spPr>
          <a:ln/>
        </p:spPr>
        <p:txBody>
          <a:bodyPr/>
          <a:lstStyle>
            <a:lvl1pPr>
              <a:defRPr/>
            </a:lvl1pPr>
          </a:lstStyle>
          <a:p>
            <a:pPr>
              <a:defRPr/>
            </a:pPr>
            <a:fld id="{62ACC272-39FE-4A30-B401-AB056B02F41F}" type="slidenum">
              <a:rPr lang="en-GB" altLang="nl-NL"/>
              <a:pPr>
                <a:defRPr/>
              </a:pPr>
              <a:t>‹nr.›</a:t>
            </a:fld>
            <a:endParaRPr lang="en-GB" altLang="nl-NL"/>
          </a:p>
        </p:txBody>
      </p:sp>
    </p:spTree>
    <p:extLst>
      <p:ext uri="{BB962C8B-B14F-4D97-AF65-F5344CB8AC3E}">
        <p14:creationId xmlns:p14="http://schemas.microsoft.com/office/powerpoint/2010/main" val="58142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9" name="Rectangle 6"/>
          <p:cNvSpPr>
            <a:spLocks noGrp="1" noChangeArrowheads="1"/>
          </p:cNvSpPr>
          <p:nvPr>
            <p:ph type="sldNum" sz="quarter" idx="12"/>
          </p:nvPr>
        </p:nvSpPr>
        <p:spPr>
          <a:ln/>
        </p:spPr>
        <p:txBody>
          <a:bodyPr/>
          <a:lstStyle>
            <a:lvl1pPr>
              <a:defRPr/>
            </a:lvl1pPr>
          </a:lstStyle>
          <a:p>
            <a:pPr>
              <a:defRPr/>
            </a:pPr>
            <a:fld id="{4A011317-CB4C-456B-A725-8B6CCB0CEF2F}" type="slidenum">
              <a:rPr lang="en-GB" altLang="nl-NL"/>
              <a:pPr>
                <a:defRPr/>
              </a:pPr>
              <a:t>‹nr.›</a:t>
            </a:fld>
            <a:endParaRPr lang="en-GB" altLang="nl-NL"/>
          </a:p>
        </p:txBody>
      </p:sp>
    </p:spTree>
    <p:extLst>
      <p:ext uri="{BB962C8B-B14F-4D97-AF65-F5344CB8AC3E}">
        <p14:creationId xmlns:p14="http://schemas.microsoft.com/office/powerpoint/2010/main" val="217867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5" name="Rectangle 6"/>
          <p:cNvSpPr>
            <a:spLocks noGrp="1" noChangeArrowheads="1"/>
          </p:cNvSpPr>
          <p:nvPr>
            <p:ph type="sldNum" sz="quarter" idx="12"/>
          </p:nvPr>
        </p:nvSpPr>
        <p:spPr>
          <a:ln/>
        </p:spPr>
        <p:txBody>
          <a:bodyPr/>
          <a:lstStyle>
            <a:lvl1pPr>
              <a:defRPr/>
            </a:lvl1pPr>
          </a:lstStyle>
          <a:p>
            <a:pPr>
              <a:defRPr/>
            </a:pPr>
            <a:fld id="{4B6CCB1B-E63E-4E22-897C-6D0CA49FF4BB}" type="slidenum">
              <a:rPr lang="en-GB" altLang="nl-NL"/>
              <a:pPr>
                <a:defRPr/>
              </a:pPr>
              <a:t>‹nr.›</a:t>
            </a:fld>
            <a:endParaRPr lang="en-GB" altLang="nl-NL"/>
          </a:p>
        </p:txBody>
      </p:sp>
    </p:spTree>
    <p:extLst>
      <p:ext uri="{BB962C8B-B14F-4D97-AF65-F5344CB8AC3E}">
        <p14:creationId xmlns:p14="http://schemas.microsoft.com/office/powerpoint/2010/main" val="85577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4" name="Rectangle 6"/>
          <p:cNvSpPr>
            <a:spLocks noGrp="1" noChangeArrowheads="1"/>
          </p:cNvSpPr>
          <p:nvPr>
            <p:ph type="sldNum" sz="quarter" idx="12"/>
          </p:nvPr>
        </p:nvSpPr>
        <p:spPr>
          <a:ln/>
        </p:spPr>
        <p:txBody>
          <a:bodyPr/>
          <a:lstStyle>
            <a:lvl1pPr>
              <a:defRPr/>
            </a:lvl1pPr>
          </a:lstStyle>
          <a:p>
            <a:pPr>
              <a:defRPr/>
            </a:pPr>
            <a:fld id="{CD197A95-1DE3-46AD-A9F1-4D1C88959C6D}" type="slidenum">
              <a:rPr lang="en-GB" altLang="nl-NL"/>
              <a:pPr>
                <a:defRPr/>
              </a:pPr>
              <a:t>‹nr.›</a:t>
            </a:fld>
            <a:endParaRPr lang="en-GB" altLang="nl-NL"/>
          </a:p>
        </p:txBody>
      </p:sp>
    </p:spTree>
    <p:extLst>
      <p:ext uri="{BB962C8B-B14F-4D97-AF65-F5344CB8AC3E}">
        <p14:creationId xmlns:p14="http://schemas.microsoft.com/office/powerpoint/2010/main" val="31404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7" name="Rectangle 6"/>
          <p:cNvSpPr>
            <a:spLocks noGrp="1" noChangeArrowheads="1"/>
          </p:cNvSpPr>
          <p:nvPr>
            <p:ph type="sldNum" sz="quarter" idx="12"/>
          </p:nvPr>
        </p:nvSpPr>
        <p:spPr>
          <a:ln/>
        </p:spPr>
        <p:txBody>
          <a:bodyPr/>
          <a:lstStyle>
            <a:lvl1pPr>
              <a:defRPr/>
            </a:lvl1pPr>
          </a:lstStyle>
          <a:p>
            <a:pPr>
              <a:defRPr/>
            </a:pPr>
            <a:fld id="{D3401C4E-CCE4-45C0-A94A-3ADD4A56A0FD}" type="slidenum">
              <a:rPr lang="en-GB" altLang="nl-NL"/>
              <a:pPr>
                <a:defRPr/>
              </a:pPr>
              <a:t>‹nr.›</a:t>
            </a:fld>
            <a:endParaRPr lang="en-GB" altLang="nl-NL"/>
          </a:p>
        </p:txBody>
      </p:sp>
    </p:spTree>
    <p:extLst>
      <p:ext uri="{BB962C8B-B14F-4D97-AF65-F5344CB8AC3E}">
        <p14:creationId xmlns:p14="http://schemas.microsoft.com/office/powerpoint/2010/main" val="1775248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nl-NL"/>
          </a:p>
        </p:txBody>
      </p:sp>
      <p:sp>
        <p:nvSpPr>
          <p:cNvPr id="7" name="Rectangle 6"/>
          <p:cNvSpPr>
            <a:spLocks noGrp="1" noChangeArrowheads="1"/>
          </p:cNvSpPr>
          <p:nvPr>
            <p:ph type="sldNum" sz="quarter" idx="12"/>
          </p:nvPr>
        </p:nvSpPr>
        <p:spPr>
          <a:ln/>
        </p:spPr>
        <p:txBody>
          <a:bodyPr/>
          <a:lstStyle>
            <a:lvl1pPr>
              <a:defRPr/>
            </a:lvl1pPr>
          </a:lstStyle>
          <a:p>
            <a:pPr>
              <a:defRPr/>
            </a:pPr>
            <a:fld id="{BE793073-D687-4DD7-B8E4-640A8383181D}" type="slidenum">
              <a:rPr lang="en-GB" altLang="nl-NL"/>
              <a:pPr>
                <a:defRPr/>
              </a:pPr>
              <a:t>‹nr.›</a:t>
            </a:fld>
            <a:endParaRPr lang="en-GB" altLang="nl-NL"/>
          </a:p>
        </p:txBody>
      </p:sp>
    </p:spTree>
    <p:extLst>
      <p:ext uri="{BB962C8B-B14F-4D97-AF65-F5344CB8AC3E}">
        <p14:creationId xmlns:p14="http://schemas.microsoft.com/office/powerpoint/2010/main" val="4137364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nl-NL" smtClean="0"/>
              <a:t>Klik om de opmaakprofielen van de modeltekst te bewerken</a:t>
            </a:r>
          </a:p>
          <a:p>
            <a:pPr lvl="1"/>
            <a:r>
              <a:rPr lang="en-GB" altLang="nl-NL" smtClean="0"/>
              <a:t>Tweede niveau</a:t>
            </a:r>
          </a:p>
          <a:p>
            <a:pPr lvl="2"/>
            <a:r>
              <a:rPr lang="en-GB" altLang="nl-NL" smtClean="0"/>
              <a:t>Derde niveau</a:t>
            </a:r>
          </a:p>
          <a:p>
            <a:pPr lvl="3"/>
            <a:r>
              <a:rPr lang="en-GB" altLang="nl-NL" smtClean="0"/>
              <a:t>Vierde niveau</a:t>
            </a:r>
          </a:p>
          <a:p>
            <a:pPr lvl="4"/>
            <a:r>
              <a:rPr lang="en-GB" alt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lt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45470CD-3818-4C59-93E4-ACDAFE703AC5}" type="slidenum">
              <a:rPr lang="en-GB" altLang="nl-NL"/>
              <a:pPr>
                <a:defRPr/>
              </a:pPr>
              <a:t>‹nr.›</a:t>
            </a:fld>
            <a:endParaRPr lang="en-GB"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http://disabilitystudies.nl/sites/20151027.disabilitystudies.nl/files/logo-disability-studies-nederland.pn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http://www.participatiekompas.nl/sites/default/files/1-1_logo_ZonMw_0.jpg" TargetMode="External"/><Relationship Id="rId5" Type="http://schemas.openxmlformats.org/officeDocument/2006/relationships/image" Target="../media/image3.jpeg"/><Relationship Id="rId10" Type="http://schemas.openxmlformats.org/officeDocument/2006/relationships/image" Target="../media/image6.jpeg"/><Relationship Id="rId4" Type="http://schemas.openxmlformats.org/officeDocument/2006/relationships/image" Target="../media/image2.png"/><Relationship Id="rId9" Type="http://schemas.openxmlformats.org/officeDocument/2006/relationships/image" Target="http://www.food-nutrition.nl/assets/sites/4/wageningen-ur2.jp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erdanhandig.n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Afbeelding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92400"/>
            <a:ext cx="17156113" cy="726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kstvak 4"/>
          <p:cNvSpPr txBox="1">
            <a:spLocks noChangeArrowheads="1"/>
          </p:cNvSpPr>
          <p:nvPr/>
        </p:nvSpPr>
        <p:spPr bwMode="auto">
          <a:xfrm>
            <a:off x="468313" y="836613"/>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nl-NL" altLang="nl-NL" sz="3600" b="1">
                <a:solidFill>
                  <a:schemeClr val="bg1"/>
                </a:solidFill>
                <a:ea typeface="MS PGothic" pitchFamily="34" charset="-128"/>
              </a:rPr>
              <a:t>Wat wij met hulpmiddelen doen.</a:t>
            </a:r>
          </a:p>
          <a:p>
            <a:pPr>
              <a:spcBef>
                <a:spcPct val="0"/>
              </a:spcBef>
              <a:buFontTx/>
              <a:buNone/>
            </a:pPr>
            <a:r>
              <a:rPr lang="nl-NL" altLang="nl-NL">
                <a:solidFill>
                  <a:schemeClr val="bg1"/>
                </a:solidFill>
                <a:ea typeface="MS PGothic" pitchFamily="34" charset="-128"/>
              </a:rPr>
              <a:t>Lespakket Meer dan handig</a:t>
            </a:r>
          </a:p>
        </p:txBody>
      </p:sp>
      <p:pic>
        <p:nvPicPr>
          <p:cNvPr id="3076" name="Afbeelding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7163" y="2095500"/>
            <a:ext cx="9458326"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jdelijke aanduiding voor tekst 3"/>
          <p:cNvSpPr txBox="1">
            <a:spLocks/>
          </p:cNvSpPr>
          <p:nvPr/>
        </p:nvSpPr>
        <p:spPr bwMode="auto">
          <a:xfrm>
            <a:off x="2195513" y="4941888"/>
            <a:ext cx="381635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buFontTx/>
              <a:buNone/>
            </a:pPr>
            <a:r>
              <a:rPr lang="nl-NL" altLang="nl-NL" sz="2000">
                <a:solidFill>
                  <a:srgbClr val="CC0033"/>
                </a:solidFill>
              </a:rPr>
              <a:t>Mechanismen van in- en uitsluiting</a:t>
            </a:r>
          </a:p>
        </p:txBody>
      </p:sp>
      <p:pic>
        <p:nvPicPr>
          <p:cNvPr id="3078" name="Picture 7" descr="KC Zorginnovatie LOGO GROOT BLOK LINKS"/>
          <p:cNvPicPr>
            <a:picLocks noChangeAspect="1" noChangeArrowheads="1"/>
          </p:cNvPicPr>
          <p:nvPr/>
        </p:nvPicPr>
        <p:blipFill>
          <a:blip r:embed="rId5" cstate="print">
            <a:extLst>
              <a:ext uri="{28A0092B-C50C-407E-A947-70E740481C1C}">
                <a14:useLocalDpi xmlns:a14="http://schemas.microsoft.com/office/drawing/2010/main" val="0"/>
              </a:ext>
            </a:extLst>
          </a:blip>
          <a:srcRect r="18259"/>
          <a:stretch>
            <a:fillRect/>
          </a:stretch>
        </p:blipFill>
        <p:spPr bwMode="auto">
          <a:xfrm>
            <a:off x="314325" y="6154738"/>
            <a:ext cx="1233488"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http://disabilitystudies.nl/sites/20151027.disabilitystudies.nl/files/logo-disability-studies-nederland.png"/>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1863725" y="6205538"/>
            <a:ext cx="208756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9" descr="http://www.food-nutrition.nl/assets/sites/4/wageningen-ur2.jpg"/>
          <p:cNvPicPr>
            <a:picLocks noChangeAspect="1" noChangeArrowheads="1"/>
          </p:cNvPicPr>
          <p:nvPr/>
        </p:nvPicPr>
        <p:blipFill>
          <a:blip r:embed="rId8" r:link="rId9" cstate="print">
            <a:extLst>
              <a:ext uri="{28A0092B-C50C-407E-A947-70E740481C1C}">
                <a14:useLocalDpi xmlns:a14="http://schemas.microsoft.com/office/drawing/2010/main" val="0"/>
              </a:ext>
            </a:extLst>
          </a:blip>
          <a:srcRect/>
          <a:stretch>
            <a:fillRect/>
          </a:stretch>
        </p:blipFill>
        <p:spPr bwMode="auto">
          <a:xfrm>
            <a:off x="4322763" y="6234113"/>
            <a:ext cx="15446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0" descr="http://www.participatiekompas.nl/sites/default/files/1-1_logo_ZonMw_0.jpg"/>
          <p:cNvPicPr>
            <a:picLocks noChangeAspect="1" noChangeArrowheads="1"/>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6289675" y="6373813"/>
            <a:ext cx="13779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nl-NL" sz="2600">
                <a:solidFill>
                  <a:schemeClr val="tx2"/>
                </a:solidFill>
              </a:rPr>
              <a:t>Passing as normal</a:t>
            </a:r>
          </a:p>
        </p:txBody>
      </p:sp>
      <p:sp>
        <p:nvSpPr>
          <p:cNvPr id="14339" name="Rectangle 3"/>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endParaRPr lang="en-GB" altLang="nl-NL" sz="2400"/>
          </a:p>
          <a:p>
            <a:pPr eaLnBrk="1" hangingPunct="1"/>
            <a:r>
              <a:rPr lang="en-GB" altLang="nl-NL" sz="2400"/>
              <a:t>“Camouflage”</a:t>
            </a:r>
          </a:p>
          <a:p>
            <a:pPr eaLnBrk="1" hangingPunct="1"/>
            <a:r>
              <a:rPr lang="en-GB" altLang="nl-NL" sz="2400">
                <a:sym typeface="Wingdings" panose="05000000000000000000" pitchFamily="2" charset="2"/>
              </a:rPr>
              <a:t>Mode</a:t>
            </a:r>
          </a:p>
          <a:p>
            <a:pPr eaLnBrk="1" hangingPunct="1"/>
            <a:r>
              <a:rPr lang="en-GB" altLang="nl-NL" sz="2400">
                <a:sym typeface="Wingdings" panose="05000000000000000000" pitchFamily="2" charset="2"/>
              </a:rPr>
              <a:t>Erbij horen</a:t>
            </a:r>
          </a:p>
          <a:p>
            <a:pPr eaLnBrk="1" hangingPunct="1"/>
            <a:endParaRPr lang="en-GB" altLang="nl-NL" sz="2400"/>
          </a:p>
        </p:txBody>
      </p:sp>
      <p:pic>
        <p:nvPicPr>
          <p:cNvPr id="14340" name="Picture 4" descr="http://i00.i.aliimg.com/img/pb/532/475/445/445475532_0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3300413"/>
            <a:ext cx="497205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25384606_1fb0fd81c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836613"/>
            <a:ext cx="72009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GB" altLang="nl-NL" sz="2600" smtClean="0"/>
              <a:t>Passing as normal</a:t>
            </a:r>
          </a:p>
        </p:txBody>
      </p:sp>
      <p:sp>
        <p:nvSpPr>
          <p:cNvPr id="16387" name="Rectangle 3"/>
          <p:cNvSpPr>
            <a:spLocks noGrp="1" noChangeArrowheads="1"/>
          </p:cNvSpPr>
          <p:nvPr>
            <p:ph type="body" idx="1"/>
          </p:nvPr>
        </p:nvSpPr>
        <p:spPr/>
        <p:txBody>
          <a:bodyPr/>
          <a:lstStyle/>
          <a:p>
            <a:pPr eaLnBrk="1" hangingPunct="1">
              <a:defRPr/>
            </a:pPr>
            <a:endParaRPr lang="en-GB" altLang="nl-NL" sz="2400" dirty="0" smtClean="0"/>
          </a:p>
          <a:p>
            <a:pPr eaLnBrk="1" hangingPunct="1">
              <a:defRPr/>
            </a:pPr>
            <a:r>
              <a:rPr lang="en-GB" altLang="nl-NL" sz="2400" dirty="0" smtClean="0"/>
              <a:t>100% </a:t>
            </a:r>
            <a:r>
              <a:rPr lang="en-GB" altLang="nl-NL" sz="2400" dirty="0" err="1" smtClean="0"/>
              <a:t>compensatie</a:t>
            </a:r>
            <a:r>
              <a:rPr lang="en-GB" altLang="nl-NL" sz="2400" dirty="0" smtClean="0"/>
              <a:t> </a:t>
            </a:r>
            <a:r>
              <a:rPr lang="en-GB" altLang="nl-NL" sz="2400" dirty="0" smtClean="0">
                <a:sym typeface="Wingdings" panose="05000000000000000000" pitchFamily="2" charset="2"/>
              </a:rPr>
              <a:t> </a:t>
            </a:r>
            <a:r>
              <a:rPr lang="en-GB" altLang="nl-NL" sz="2400" dirty="0" err="1" smtClean="0">
                <a:sym typeface="Wingdings" panose="05000000000000000000" pitchFamily="2" charset="2"/>
              </a:rPr>
              <a:t>niet</a:t>
            </a:r>
            <a:r>
              <a:rPr lang="en-GB" altLang="nl-NL" sz="2400" dirty="0" smtClean="0">
                <a:sym typeface="Wingdings" panose="05000000000000000000" pitchFamily="2" charset="2"/>
              </a:rPr>
              <a:t> </a:t>
            </a:r>
            <a:r>
              <a:rPr lang="en-GB" altLang="nl-NL" sz="2400" dirty="0" err="1" smtClean="0">
                <a:sym typeface="Wingdings" panose="05000000000000000000" pitchFamily="2" charset="2"/>
              </a:rPr>
              <a:t>anders</a:t>
            </a:r>
            <a:r>
              <a:rPr lang="en-GB" altLang="nl-NL" sz="2400" dirty="0" smtClean="0">
                <a:sym typeface="Wingdings" panose="05000000000000000000" pitchFamily="2" charset="2"/>
              </a:rPr>
              <a:t> </a:t>
            </a:r>
            <a:r>
              <a:rPr lang="en-GB" altLang="nl-NL" sz="2400" dirty="0" err="1" smtClean="0">
                <a:sym typeface="Wingdings" panose="05000000000000000000" pitchFamily="2" charset="2"/>
              </a:rPr>
              <a:t>zijn</a:t>
            </a:r>
            <a:endParaRPr lang="en-GB" altLang="nl-NL" sz="2400" dirty="0" smtClean="0">
              <a:sym typeface="Wingdings" panose="05000000000000000000" pitchFamily="2" charset="2"/>
            </a:endParaRPr>
          </a:p>
          <a:p>
            <a:pPr eaLnBrk="1" hangingPunct="1">
              <a:defRPr/>
            </a:pPr>
            <a:endParaRPr lang="en-GB" altLang="nl-NL" sz="2400" dirty="0" smtClean="0">
              <a:sym typeface="Wingdings" panose="05000000000000000000" pitchFamily="2" charset="2"/>
            </a:endParaRPr>
          </a:p>
          <a:p>
            <a:pPr eaLnBrk="1" hangingPunct="1">
              <a:defRPr/>
            </a:pPr>
            <a:r>
              <a:rPr lang="en-GB" altLang="nl-NL" sz="2400" dirty="0" err="1" smtClean="0">
                <a:sym typeface="Wingdings" panose="05000000000000000000" pitchFamily="2" charset="2"/>
              </a:rPr>
              <a:t>Esthetiek</a:t>
            </a:r>
            <a:r>
              <a:rPr lang="en-GB" altLang="nl-NL" sz="2400" dirty="0" smtClean="0">
                <a:sym typeface="Wingdings" panose="05000000000000000000" pitchFamily="2" charset="2"/>
              </a:rPr>
              <a:t>: </a:t>
            </a:r>
            <a:r>
              <a:rPr lang="en-GB" altLang="nl-NL" sz="2400" dirty="0" err="1" smtClean="0">
                <a:sym typeface="Wingdings" panose="05000000000000000000" pitchFamily="2" charset="2"/>
              </a:rPr>
              <a:t>kapsel</a:t>
            </a:r>
            <a:endParaRPr lang="en-GB" altLang="nl-NL" sz="2400" dirty="0" smtClean="0">
              <a:sym typeface="Wingdings" panose="05000000000000000000" pitchFamily="2" charset="2"/>
            </a:endParaRPr>
          </a:p>
          <a:p>
            <a:pPr marL="0" indent="0" eaLnBrk="1" hangingPunct="1">
              <a:buFontTx/>
              <a:buNone/>
              <a:defRPr/>
            </a:pPr>
            <a:endParaRPr lang="en-GB" altLang="nl-NL" sz="2400" dirty="0" smtClean="0">
              <a:sym typeface="Wingdings" panose="05000000000000000000" pitchFamily="2" charset="2"/>
            </a:endParaRPr>
          </a:p>
          <a:p>
            <a:pPr eaLnBrk="1" hangingPunct="1">
              <a:defRPr/>
            </a:pPr>
            <a:endParaRPr lang="en-GB" altLang="nl-NL" sz="2400" dirty="0" smtClean="0">
              <a:sym typeface="Wingdings" panose="05000000000000000000" pitchFamily="2" charset="2"/>
            </a:endParaRPr>
          </a:p>
          <a:p>
            <a:pPr eaLnBrk="1" hangingPunct="1">
              <a:defRPr/>
            </a:pPr>
            <a:endParaRPr lang="en-GB" altLang="nl-NL" sz="2400" dirty="0" smtClean="0">
              <a:sym typeface="Wingdings" panose="05000000000000000000" pitchFamily="2" charset="2"/>
            </a:endParaRPr>
          </a:p>
          <a:p>
            <a:pPr eaLnBrk="1" hangingPunct="1">
              <a:defRPr/>
            </a:pPr>
            <a:endParaRPr lang="en-GB" altLang="nl-NL"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1438"/>
            <a:ext cx="9050338"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600">
                <a:solidFill>
                  <a:schemeClr val="bg1"/>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2600" b="1">
                <a:solidFill>
                  <a:schemeClr val="tx2"/>
                </a:solidFill>
                <a:latin typeface="Verdana" pitchFamily="34" charset="0"/>
                <a:ea typeface="ＭＳ Ｐゴシック" pitchFamily="-48" charset="-128"/>
              </a:defRPr>
            </a:lvl6pPr>
            <a:lvl7pPr marL="914400" algn="l" rtl="0" fontAlgn="base">
              <a:spcBef>
                <a:spcPct val="0"/>
              </a:spcBef>
              <a:spcAft>
                <a:spcPct val="0"/>
              </a:spcAft>
              <a:defRPr sz="2600" b="1">
                <a:solidFill>
                  <a:schemeClr val="tx2"/>
                </a:solidFill>
                <a:latin typeface="Verdana" pitchFamily="34" charset="0"/>
                <a:ea typeface="ＭＳ Ｐゴシック" pitchFamily="-48" charset="-128"/>
              </a:defRPr>
            </a:lvl7pPr>
            <a:lvl8pPr marL="1371600" algn="l" rtl="0" fontAlgn="base">
              <a:spcBef>
                <a:spcPct val="0"/>
              </a:spcBef>
              <a:spcAft>
                <a:spcPct val="0"/>
              </a:spcAft>
              <a:defRPr sz="2600" b="1">
                <a:solidFill>
                  <a:schemeClr val="tx2"/>
                </a:solidFill>
                <a:latin typeface="Verdana" pitchFamily="34" charset="0"/>
                <a:ea typeface="ＭＳ Ｐゴシック" pitchFamily="-48" charset="-128"/>
              </a:defRPr>
            </a:lvl8pPr>
            <a:lvl9pPr marL="1828800" algn="l" rtl="0" fontAlgn="base">
              <a:spcBef>
                <a:spcPct val="0"/>
              </a:spcBef>
              <a:spcAft>
                <a:spcPct val="0"/>
              </a:spcAft>
              <a:defRPr sz="2600" b="1">
                <a:solidFill>
                  <a:schemeClr val="tx2"/>
                </a:solidFill>
                <a:latin typeface="Verdana" pitchFamily="34" charset="0"/>
                <a:ea typeface="ＭＳ Ｐゴシック" pitchFamily="-48" charset="-128"/>
              </a:defRPr>
            </a:lvl9pPr>
          </a:lstStyle>
          <a:p>
            <a:pPr>
              <a:defRPr/>
            </a:pPr>
            <a:endParaRPr lang="en-GB" kern="0" dirty="0" smtClean="0"/>
          </a:p>
        </p:txBody>
      </p:sp>
      <p:sp>
        <p:nvSpPr>
          <p:cNvPr id="6"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nl-NL" altLang="nl-NL">
              <a:ea typeface="MS PGothic" pitchFamily="34" charset="-128"/>
            </a:endParaRPr>
          </a:p>
        </p:txBody>
      </p:sp>
      <p:sp>
        <p:nvSpPr>
          <p:cNvPr id="18436"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Hoortoestelen</a:t>
            </a:r>
          </a:p>
        </p:txBody>
      </p:sp>
      <p:sp>
        <p:nvSpPr>
          <p:cNvPr id="8"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Meer dan Handig  www.meerdanhandig.nl</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27 interviews </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Biografische methode: de interviewkandidaten bepalen de agenda</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Nu focus op hoortoestel, ervaringen van Bianca en Veerle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600">
                <a:solidFill>
                  <a:schemeClr val="bg1"/>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2600" b="1">
                <a:solidFill>
                  <a:schemeClr val="tx2"/>
                </a:solidFill>
                <a:latin typeface="Verdana" pitchFamily="34" charset="0"/>
                <a:ea typeface="ＭＳ Ｐゴシック" pitchFamily="-48" charset="-128"/>
              </a:defRPr>
            </a:lvl6pPr>
            <a:lvl7pPr marL="914400" algn="l" rtl="0" fontAlgn="base">
              <a:spcBef>
                <a:spcPct val="0"/>
              </a:spcBef>
              <a:spcAft>
                <a:spcPct val="0"/>
              </a:spcAft>
              <a:defRPr sz="2600" b="1">
                <a:solidFill>
                  <a:schemeClr val="tx2"/>
                </a:solidFill>
                <a:latin typeface="Verdana" pitchFamily="34" charset="0"/>
                <a:ea typeface="ＭＳ Ｐゴシック" pitchFamily="-48" charset="-128"/>
              </a:defRPr>
            </a:lvl7pPr>
            <a:lvl8pPr marL="1371600" algn="l" rtl="0" fontAlgn="base">
              <a:spcBef>
                <a:spcPct val="0"/>
              </a:spcBef>
              <a:spcAft>
                <a:spcPct val="0"/>
              </a:spcAft>
              <a:defRPr sz="2600" b="1">
                <a:solidFill>
                  <a:schemeClr val="tx2"/>
                </a:solidFill>
                <a:latin typeface="Verdana" pitchFamily="34" charset="0"/>
                <a:ea typeface="ＭＳ Ｐゴシック" pitchFamily="-48" charset="-128"/>
              </a:defRPr>
            </a:lvl8pPr>
            <a:lvl9pPr marL="1828800" algn="l" rtl="0" fontAlgn="base">
              <a:spcBef>
                <a:spcPct val="0"/>
              </a:spcBef>
              <a:spcAft>
                <a:spcPct val="0"/>
              </a:spcAft>
              <a:defRPr sz="2600" b="1">
                <a:solidFill>
                  <a:schemeClr val="tx2"/>
                </a:solidFill>
                <a:latin typeface="Verdana" pitchFamily="34" charset="0"/>
                <a:ea typeface="ＭＳ Ｐゴシック" pitchFamily="-48" charset="-128"/>
              </a:defRPr>
            </a:lvl9pPr>
          </a:lstStyle>
          <a:p>
            <a:pPr>
              <a:defRPr/>
            </a:pPr>
            <a:endParaRPr lang="en-GB" kern="0" dirty="0" smtClean="0"/>
          </a:p>
        </p:txBody>
      </p:sp>
      <p:sp>
        <p:nvSpPr>
          <p:cNvPr id="6"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nl-NL" altLang="nl-NL">
              <a:ea typeface="MS PGothic" pitchFamily="34" charset="-128"/>
            </a:endParaRPr>
          </a:p>
        </p:txBody>
      </p:sp>
      <p:sp>
        <p:nvSpPr>
          <p:cNvPr id="19460"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Hoortoestelen</a:t>
            </a:r>
          </a:p>
        </p:txBody>
      </p:sp>
      <p:sp>
        <p:nvSpPr>
          <p:cNvPr id="19461"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Overeenkomsten</a:t>
            </a:r>
          </a:p>
          <a:p>
            <a:pPr lvl="1">
              <a:buClr>
                <a:srgbClr val="FFC000"/>
              </a:buClr>
              <a:buSzPct val="120000"/>
              <a:buFont typeface="Arial" panose="020B0604020202020204" pitchFamily="34" charset="0"/>
              <a:buChar char="•"/>
            </a:pPr>
            <a:r>
              <a:rPr lang="en-GB" altLang="nl-NL" sz="2400">
                <a:latin typeface="Verdana" panose="020B0604030504040204" pitchFamily="34" charset="0"/>
                <a:ea typeface="MS PGothic" pitchFamily="34" charset="-128"/>
              </a:rPr>
              <a:t>Leeftijd (40 en 31 jaar)</a:t>
            </a:r>
          </a:p>
          <a:p>
            <a:pPr lvl="1">
              <a:buClr>
                <a:srgbClr val="FFC000"/>
              </a:buClr>
              <a:buSzPct val="120000"/>
              <a:buFont typeface="Arial" panose="020B0604020202020204" pitchFamily="34" charset="0"/>
              <a:buChar char="•"/>
            </a:pPr>
            <a:r>
              <a:rPr lang="en-GB" altLang="nl-NL" sz="2400">
                <a:latin typeface="Verdana" panose="020B0604030504040204" pitchFamily="34" charset="0"/>
                <a:ea typeface="MS PGothic" pitchFamily="34" charset="-128"/>
              </a:rPr>
              <a:t>Geslacht</a:t>
            </a:r>
          </a:p>
          <a:p>
            <a:pPr lvl="1">
              <a:buClr>
                <a:srgbClr val="CE0044"/>
              </a:buClr>
              <a:buSzPct val="120000"/>
              <a:buFont typeface="Arial" panose="020B0604020202020204" pitchFamily="34" charset="0"/>
              <a:buNone/>
            </a:pPr>
            <a:endParaRPr lang="en-GB" altLang="nl-NL">
              <a:latin typeface="Verdana" panose="020B0604030504040204" pitchFamily="34" charset="0"/>
              <a:ea typeface="MS PGothic" pitchFamily="34" charset="-128"/>
            </a:endParaRPr>
          </a:p>
          <a:p>
            <a:pPr>
              <a:buClr>
                <a:srgbClr val="FFC000"/>
              </a:buClr>
              <a:buSzPct val="120000"/>
              <a:buFontTx/>
              <a:buNone/>
            </a:pPr>
            <a:r>
              <a:rPr lang="en-GB" altLang="nl-NL" sz="2400">
                <a:ea typeface="MS PGothic" pitchFamily="34" charset="-128"/>
              </a:rPr>
              <a:t>Veerle heeft hoortoestel op latere leeftijd gekregen, Bianca al vroeg in haar kinderjaren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Veerle</a:t>
            </a:r>
          </a:p>
        </p:txBody>
      </p:sp>
      <p:sp>
        <p:nvSpPr>
          <p:cNvPr id="20483"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40 jaar oud</a:t>
            </a:r>
          </a:p>
          <a:p>
            <a:pPr>
              <a:buClr>
                <a:srgbClr val="CE0044"/>
              </a:buClr>
              <a:buSzPct val="120000"/>
              <a:buFontTx/>
              <a:buNone/>
            </a:pPr>
            <a:endParaRPr lang="en-GB" altLang="nl-NL" sz="2400">
              <a:ea typeface="MS PGothic" pitchFamily="34" charset="-128"/>
            </a:endParaRPr>
          </a:p>
          <a:p>
            <a:pPr>
              <a:buClr>
                <a:srgbClr val="CE0044"/>
              </a:buClr>
              <a:buSzPct val="120000"/>
              <a:buFontTx/>
              <a:buNone/>
            </a:pPr>
            <a:r>
              <a:rPr lang="en-GB" altLang="nl-NL" sz="2400">
                <a:ea typeface="MS PGothic" pitchFamily="34" charset="-128"/>
              </a:rPr>
              <a:t>Als kind 20-30% gehoorverlies rechteroor</a:t>
            </a:r>
          </a:p>
          <a:p>
            <a:pPr>
              <a:buClr>
                <a:srgbClr val="CE0044"/>
              </a:buClr>
              <a:buSzPct val="120000"/>
              <a:buFontTx/>
              <a:buNone/>
            </a:pPr>
            <a:endParaRPr lang="en-GB" altLang="nl-NL" sz="2400">
              <a:ea typeface="MS PGothic" pitchFamily="34" charset="-128"/>
            </a:endParaRPr>
          </a:p>
          <a:p>
            <a:pPr>
              <a:buClr>
                <a:srgbClr val="CE0044"/>
              </a:buClr>
              <a:buSzPct val="120000"/>
              <a:buFontTx/>
              <a:buNone/>
            </a:pPr>
            <a:r>
              <a:rPr lang="en-GB" altLang="nl-NL" sz="2400">
                <a:ea typeface="MS PGothic" pitchFamily="34" charset="-128"/>
              </a:rPr>
              <a:t>Op 31</a:t>
            </a:r>
            <a:r>
              <a:rPr lang="en-GB" altLang="nl-NL" sz="2400" baseline="30000">
                <a:ea typeface="MS PGothic" pitchFamily="34" charset="-128"/>
              </a:rPr>
              <a:t>e</a:t>
            </a:r>
            <a:r>
              <a:rPr lang="en-GB" altLang="nl-NL" sz="2400">
                <a:ea typeface="MS PGothic" pitchFamily="34" charset="-128"/>
              </a:rPr>
              <a:t> 60% gehoorverlies linkeroor na vliegtuigvlucht</a:t>
            </a:r>
          </a:p>
          <a:p>
            <a:pPr>
              <a:buClr>
                <a:srgbClr val="CE0044"/>
              </a:buClr>
              <a:buSzPct val="120000"/>
              <a:buFontTx/>
              <a:buNone/>
            </a:pPr>
            <a:endParaRPr lang="en-GB" altLang="nl-NL" sz="2400">
              <a:ea typeface="MS PGothic"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Veerle</a:t>
            </a:r>
          </a:p>
        </p:txBody>
      </p:sp>
      <p:sp>
        <p:nvSpPr>
          <p:cNvPr id="8"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Erg wennen “.. En het geluid is klote”</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Maar het went uiteindelijk, worden vrienden</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Verantwoordelijke baan waarin communicatie essentieel is</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Draagt hoorstoestel onopvallend</a:t>
            </a:r>
            <a:endParaRPr lang="en-GB" altLang="nl-NL">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Bianca</a:t>
            </a:r>
          </a:p>
        </p:txBody>
      </p:sp>
      <p:sp>
        <p:nvSpPr>
          <p:cNvPr id="22531"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31 jaar oud</a:t>
            </a:r>
          </a:p>
          <a:p>
            <a:pPr>
              <a:buClr>
                <a:srgbClr val="CE0044"/>
              </a:buClr>
              <a:buSzPct val="120000"/>
              <a:buFontTx/>
              <a:buNone/>
            </a:pPr>
            <a:endParaRPr lang="en-GB" altLang="nl-NL" sz="2400">
              <a:ea typeface="MS PGothic" pitchFamily="34" charset="-128"/>
            </a:endParaRPr>
          </a:p>
          <a:p>
            <a:pPr>
              <a:buClr>
                <a:srgbClr val="CE0044"/>
              </a:buClr>
              <a:buSzPct val="120000"/>
              <a:buFontTx/>
              <a:buNone/>
            </a:pPr>
            <a:r>
              <a:rPr lang="en-GB" altLang="nl-NL" sz="2400">
                <a:ea typeface="MS PGothic" pitchFamily="34" charset="-128"/>
              </a:rPr>
              <a:t>Vanaf vroege jeugd slechthorend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Bianca</a:t>
            </a:r>
          </a:p>
        </p:txBody>
      </p:sp>
      <p:sp>
        <p:nvSpPr>
          <p:cNvPr id="23555"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Draagt al heel snel hoortoestellen </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Nooit moeten wennen</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Ouders belangrijke rol om hoortoestel te dragen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noFill/>
        </p:spPr>
        <p:txBody>
          <a:bodyPr/>
          <a:lstStyle/>
          <a:p>
            <a:pPr marL="0" indent="0" eaLnBrk="1" hangingPunct="1">
              <a:buFontTx/>
              <a:buNone/>
            </a:pPr>
            <a:r>
              <a:rPr lang="en-GB" altLang="nl-NL" dirty="0" err="1" smtClean="0"/>
              <a:t>Audiofragment</a:t>
            </a:r>
            <a:r>
              <a:rPr lang="en-GB" altLang="nl-NL" dirty="0" smtClean="0"/>
              <a:t> </a:t>
            </a:r>
            <a:r>
              <a:rPr lang="en-GB" altLang="nl-NL" dirty="0" smtClean="0"/>
              <a:t>Veerle1</a:t>
            </a:r>
            <a:endParaRPr lang="en-GB" altLang="nl-NL"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txBox="1">
            <a:spLocks/>
          </p:cNvSpPr>
          <p:nvPr/>
        </p:nvSpPr>
        <p:spPr bwMode="auto">
          <a:xfrm>
            <a:off x="644525" y="3825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Bianca</a:t>
            </a:r>
          </a:p>
        </p:txBody>
      </p:sp>
      <p:sp>
        <p:nvSpPr>
          <p:cNvPr id="24579" name="Content Placeholder 2"/>
          <p:cNvSpPr txBox="1">
            <a:spLocks/>
          </p:cNvSpPr>
          <p:nvPr/>
        </p:nvSpPr>
        <p:spPr bwMode="auto">
          <a:xfrm>
            <a:off x="573088" y="19954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FFC000"/>
              </a:buClr>
              <a:buSzPct val="120000"/>
              <a:buFontTx/>
              <a:buNone/>
            </a:pPr>
            <a:r>
              <a:rPr lang="en-GB" altLang="nl-NL" sz="2400">
                <a:ea typeface="MS PGothic" pitchFamily="34" charset="-128"/>
              </a:rPr>
              <a:t>Hoorproblemen progressief van aard</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Hoortoestel niet afdoende</a:t>
            </a:r>
          </a:p>
          <a:p>
            <a:pPr>
              <a:buClr>
                <a:srgbClr val="FFC000"/>
              </a:buClr>
              <a:buSzPct val="120000"/>
              <a:buFontTx/>
              <a:buNone/>
            </a:pPr>
            <a:endParaRPr lang="en-GB" altLang="nl-NL" sz="2400">
              <a:ea typeface="MS PGothic" pitchFamily="34" charset="-128"/>
            </a:endParaRPr>
          </a:p>
          <a:p>
            <a:pPr>
              <a:buClr>
                <a:srgbClr val="FFC000"/>
              </a:buClr>
              <a:buSzPct val="120000"/>
              <a:buFontTx/>
              <a:buNone/>
            </a:pPr>
            <a:r>
              <a:rPr lang="en-GB" altLang="nl-NL" sz="2400">
                <a:ea typeface="MS PGothic" pitchFamily="34" charset="-128"/>
              </a:rPr>
              <a:t>Omgeving weet dat ze slechthorend is, gebruik van non-verbale communicatie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altLang="nl-NL" smtClean="0"/>
              <a:t>Functie</a:t>
            </a:r>
          </a:p>
        </p:txBody>
      </p:sp>
      <p:sp>
        <p:nvSpPr>
          <p:cNvPr id="25603" name="Rectangle 3"/>
          <p:cNvSpPr>
            <a:spLocks noGrp="1" noChangeArrowheads="1"/>
          </p:cNvSpPr>
          <p:nvPr>
            <p:ph type="body" idx="1"/>
          </p:nvPr>
        </p:nvSpPr>
        <p:spPr/>
        <p:txBody>
          <a:bodyPr/>
          <a:lstStyle/>
          <a:p>
            <a:pPr eaLnBrk="1" hangingPunct="1"/>
            <a:r>
              <a:rPr lang="nl-NL" altLang="nl-NL" smtClean="0"/>
              <a:t>De hoortoestellen compenseren gehoorverlies, bij Veerle beter dan bij Bianca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altLang="nl-NL" smtClean="0"/>
              <a:t>Passing as normal: esthetiek</a:t>
            </a:r>
          </a:p>
        </p:txBody>
      </p:sp>
      <p:sp>
        <p:nvSpPr>
          <p:cNvPr id="26627" name="Rectangle 3"/>
          <p:cNvSpPr>
            <a:spLocks noGrp="1" noChangeArrowheads="1"/>
          </p:cNvSpPr>
          <p:nvPr>
            <p:ph type="body" idx="1"/>
          </p:nvPr>
        </p:nvSpPr>
        <p:spPr/>
        <p:txBody>
          <a:bodyPr/>
          <a:lstStyle/>
          <a:p>
            <a:pPr eaLnBrk="1" hangingPunct="1"/>
            <a:r>
              <a:rPr lang="nl-NL" altLang="nl-NL" smtClean="0"/>
              <a:t>Veerle draagt hoortoestellen onopvallend</a:t>
            </a:r>
          </a:p>
          <a:p>
            <a:pPr eaLnBrk="1" hangingPunct="1"/>
            <a:r>
              <a:rPr lang="nl-NL" altLang="nl-NL" smtClean="0"/>
              <a:t>Voor Bianca geen optie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altLang="nl-NL" smtClean="0"/>
              <a:t>Passing as normal: voordelen</a:t>
            </a:r>
          </a:p>
        </p:txBody>
      </p:sp>
      <p:sp>
        <p:nvSpPr>
          <p:cNvPr id="27651" name="Rectangle 3"/>
          <p:cNvSpPr>
            <a:spLocks noGrp="1" noChangeArrowheads="1"/>
          </p:cNvSpPr>
          <p:nvPr>
            <p:ph type="body" idx="1"/>
          </p:nvPr>
        </p:nvSpPr>
        <p:spPr/>
        <p:txBody>
          <a:bodyPr/>
          <a:lstStyle/>
          <a:p>
            <a:pPr eaLnBrk="1" hangingPunct="1">
              <a:defRPr/>
            </a:pPr>
            <a:r>
              <a:rPr lang="nl-NL" altLang="nl-NL" dirty="0" smtClean="0"/>
              <a:t>Esthetiek: geen stigma (Veerle)</a:t>
            </a:r>
          </a:p>
          <a:p>
            <a:pPr eaLnBrk="1" hangingPunct="1">
              <a:defRPr/>
            </a:pPr>
            <a:endParaRPr lang="nl-NL" altLang="nl-NL" dirty="0"/>
          </a:p>
          <a:p>
            <a:pPr marL="0" indent="0" eaLnBrk="1" hangingPunct="1">
              <a:buFontTx/>
              <a:buNone/>
              <a:defRPr/>
            </a:pPr>
            <a:r>
              <a:rPr lang="nl-NL" altLang="nl-NL" dirty="0" smtClean="0">
                <a:sym typeface="Wingdings" panose="05000000000000000000" pitchFamily="2" charset="2"/>
              </a:rPr>
              <a:t> Er ‘normaal’ uitzien</a:t>
            </a:r>
            <a:endParaRPr lang="nl-NL" altLang="nl-N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altLang="nl-NL" smtClean="0"/>
              <a:t>Passing as normal: nadelen</a:t>
            </a:r>
          </a:p>
        </p:txBody>
      </p:sp>
      <p:sp>
        <p:nvSpPr>
          <p:cNvPr id="28675" name="Rectangle 3"/>
          <p:cNvSpPr>
            <a:spLocks noGrp="1" noChangeArrowheads="1"/>
          </p:cNvSpPr>
          <p:nvPr>
            <p:ph type="body" idx="1"/>
          </p:nvPr>
        </p:nvSpPr>
        <p:spPr/>
        <p:txBody>
          <a:bodyPr/>
          <a:lstStyle/>
          <a:p>
            <a:pPr eaLnBrk="1" hangingPunct="1"/>
            <a:r>
              <a:rPr lang="nl-NL" altLang="nl-NL" smtClean="0"/>
              <a:t>Miscommunicatie (arrogant)</a:t>
            </a:r>
          </a:p>
          <a:p>
            <a:pPr eaLnBrk="1" hangingPunct="1"/>
            <a:r>
              <a:rPr lang="nl-NL" altLang="nl-NL" smtClean="0"/>
              <a:t>Geen begrip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nl-NL" sz="2600">
                <a:ea typeface="MS PGothic" pitchFamily="34" charset="-128"/>
              </a:rPr>
              <a:t>Conclusies</a:t>
            </a:r>
          </a:p>
        </p:txBody>
      </p:sp>
      <p:sp>
        <p:nvSpPr>
          <p:cNvPr id="29699"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3429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a:buClr>
                <a:srgbClr val="FFC000"/>
              </a:buClr>
              <a:buSzPct val="120000"/>
              <a:buFont typeface="Arial" panose="020B0604020202020204" pitchFamily="34" charset="0"/>
              <a:buNone/>
            </a:pPr>
            <a:r>
              <a:rPr lang="nl-NL" altLang="nl-NL" sz="2400">
                <a:ea typeface="MS PGothic" pitchFamily="34" charset="-128"/>
              </a:rPr>
              <a:t>We spreken vaak over het streven naar insluiting en het voorkomen van uitsluiting. Alsof die twee van elkaar te scheiden zijn. </a:t>
            </a:r>
            <a:br>
              <a:rPr lang="nl-NL" altLang="nl-NL" sz="2400">
                <a:ea typeface="MS PGothic" pitchFamily="34" charset="-128"/>
              </a:rPr>
            </a:br>
            <a:r>
              <a:rPr lang="nl-NL" altLang="nl-NL" sz="2400">
                <a:ea typeface="MS PGothic" pitchFamily="34" charset="-128"/>
              </a:rPr>
              <a:t>In- en uitsluiting gaan echter vaak hand in hand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l" eaLnBrk="1" hangingPunct="1"/>
            <a:r>
              <a:rPr lang="en-GB" altLang="nl-NL" sz="2600" smtClean="0"/>
              <a:t>Conclusies</a:t>
            </a:r>
          </a:p>
        </p:txBody>
      </p:sp>
      <p:sp>
        <p:nvSpPr>
          <p:cNvPr id="30723" name="Rectangle 3"/>
          <p:cNvSpPr>
            <a:spLocks noGrp="1" noChangeArrowheads="1"/>
          </p:cNvSpPr>
          <p:nvPr>
            <p:ph type="body" idx="1"/>
          </p:nvPr>
        </p:nvSpPr>
        <p:spPr>
          <a:noFill/>
        </p:spPr>
        <p:txBody>
          <a:bodyPr/>
          <a:lstStyle/>
          <a:p>
            <a:pPr eaLnBrk="1" hangingPunct="1">
              <a:buFontTx/>
              <a:buNone/>
            </a:pPr>
            <a:r>
              <a:rPr lang="en-GB" altLang="nl-NL" sz="2400" smtClean="0"/>
              <a:t>Hulpmiddelen zijn meerstemmig:</a:t>
            </a:r>
          </a:p>
          <a:p>
            <a:pPr eaLnBrk="1" hangingPunct="1">
              <a:buFontTx/>
              <a:buChar char="-"/>
            </a:pPr>
            <a:r>
              <a:rPr lang="en-GB" altLang="nl-NL" sz="2400" smtClean="0"/>
              <a:t>Dragen bij aan insluiting</a:t>
            </a:r>
          </a:p>
          <a:p>
            <a:pPr eaLnBrk="1" hangingPunct="1">
              <a:buFontTx/>
              <a:buChar char="-"/>
            </a:pPr>
            <a:r>
              <a:rPr lang="en-GB" altLang="nl-NL" sz="2400" smtClean="0"/>
              <a:t>Dragen bij aan uitsluiting</a:t>
            </a:r>
          </a:p>
          <a:p>
            <a:pPr eaLnBrk="1" hangingPunct="1">
              <a:buFontTx/>
              <a:buChar char="-"/>
            </a:pPr>
            <a:endParaRPr lang="en-GB" altLang="nl-NL" sz="2400" smtClean="0"/>
          </a:p>
          <a:p>
            <a:pPr eaLnBrk="1" hangingPunct="1">
              <a:buFontTx/>
              <a:buChar char="-"/>
            </a:pPr>
            <a:r>
              <a:rPr lang="en-GB" altLang="nl-NL" sz="2400" smtClean="0"/>
              <a:t>Belangrijk om context van hulpmiddel te (h)erkennen</a:t>
            </a:r>
          </a:p>
          <a:p>
            <a:pPr eaLnBrk="1" hangingPunct="1">
              <a:buFontTx/>
              <a:buChar char="-"/>
            </a:pPr>
            <a:endParaRPr lang="en-GB" altLang="nl-NL" sz="2400" smtClean="0"/>
          </a:p>
          <a:p>
            <a:pPr eaLnBrk="1" hangingPunct="1">
              <a:buFontTx/>
              <a:buChar char="-"/>
            </a:pPr>
            <a:r>
              <a:rPr lang="en-GB" altLang="nl-NL" sz="2400" smtClean="0"/>
              <a:t>Verschil in socialisatie?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en-GB" altLang="nl-NL" smtClean="0"/>
              <a:t>Volgende les</a:t>
            </a:r>
          </a:p>
        </p:txBody>
      </p:sp>
      <p:sp>
        <p:nvSpPr>
          <p:cNvPr id="31747" name="Tijdelijke aanduiding voor inhoud 2"/>
          <p:cNvSpPr>
            <a:spLocks noGrp="1"/>
          </p:cNvSpPr>
          <p:nvPr>
            <p:ph idx="1"/>
          </p:nvPr>
        </p:nvSpPr>
        <p:spPr/>
        <p:txBody>
          <a:bodyPr/>
          <a:lstStyle/>
          <a:p>
            <a:r>
              <a:rPr lang="en-GB" altLang="nl-NL" smtClean="0"/>
              <a:t>Mail uiterlijk twee dagen voor het volgende college twee beelden (foto/plaatje)</a:t>
            </a:r>
          </a:p>
          <a:p>
            <a:r>
              <a:rPr lang="nl-NL" altLang="nl-NL" smtClean="0"/>
              <a:t>Deze beelden drukken de identiteit en/of relaties met anderen uit.</a:t>
            </a:r>
            <a:endParaRPr lang="en-GB" altLang="nl-NL"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en-GB" altLang="nl-NL" smtClean="0"/>
              <a:t>Voorbereidende opdracht</a:t>
            </a:r>
          </a:p>
        </p:txBody>
      </p:sp>
      <p:sp>
        <p:nvSpPr>
          <p:cNvPr id="6147" name="Tijdelijke aanduiding voor inhoud 2"/>
          <p:cNvSpPr>
            <a:spLocks noGrp="1"/>
          </p:cNvSpPr>
          <p:nvPr>
            <p:ph idx="1"/>
          </p:nvPr>
        </p:nvSpPr>
        <p:spPr/>
        <p:txBody>
          <a:bodyPr/>
          <a:lstStyle/>
          <a:p>
            <a:pPr marL="0" indent="0">
              <a:buFontTx/>
              <a:buNone/>
            </a:pPr>
            <a:r>
              <a:rPr lang="en-GB" altLang="nl-NL" smtClean="0"/>
              <a:t>2 studenten lichten kort hun product toe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333375"/>
            <a:ext cx="8736012" cy="1200150"/>
          </a:xfrm>
        </p:spPr>
        <p:txBody>
          <a:bodyPr/>
          <a:lstStyle/>
          <a:p>
            <a:pPr algn="l" eaLnBrk="1" hangingPunct="1"/>
            <a:r>
              <a:rPr lang="en-GB" altLang="nl-NL" sz="2600" smtClean="0"/>
              <a:t>Definities van in- en uitsluiting</a:t>
            </a:r>
          </a:p>
        </p:txBody>
      </p:sp>
      <p:sp>
        <p:nvSpPr>
          <p:cNvPr id="6147" name="Rectangle 3"/>
          <p:cNvSpPr>
            <a:spLocks noGrp="1" noChangeArrowheads="1"/>
          </p:cNvSpPr>
          <p:nvPr>
            <p:ph type="body" idx="1"/>
          </p:nvPr>
        </p:nvSpPr>
        <p:spPr/>
        <p:txBody>
          <a:bodyPr/>
          <a:lstStyle/>
          <a:p>
            <a:pPr eaLnBrk="1" hangingPunct="1">
              <a:defRPr/>
            </a:pPr>
            <a:endParaRPr lang="en-GB" altLang="nl-NL" sz="2400" dirty="0" smtClean="0"/>
          </a:p>
          <a:p>
            <a:pPr eaLnBrk="1" hangingPunct="1">
              <a:defRPr/>
            </a:pPr>
            <a:r>
              <a:rPr lang="en-GB" altLang="nl-NL" sz="2400" dirty="0" err="1" smtClean="0"/>
              <a:t>Insluiting</a:t>
            </a:r>
            <a:r>
              <a:rPr lang="en-GB" altLang="nl-NL" sz="2400" dirty="0" smtClean="0"/>
              <a:t> (</a:t>
            </a:r>
            <a:r>
              <a:rPr lang="en-GB" altLang="nl-NL" sz="2400" dirty="0" err="1" smtClean="0"/>
              <a:t>inclusie</a:t>
            </a:r>
            <a:r>
              <a:rPr lang="en-GB" altLang="nl-NL" sz="2400" dirty="0" smtClean="0"/>
              <a:t>): </a:t>
            </a:r>
            <a:r>
              <a:rPr lang="en-GB" altLang="nl-NL" sz="2400" dirty="0" err="1" smtClean="0"/>
              <a:t>gelijkwaardig</a:t>
            </a:r>
            <a:r>
              <a:rPr lang="en-GB" altLang="nl-NL" sz="2400" dirty="0" smtClean="0"/>
              <a:t> </a:t>
            </a:r>
            <a:r>
              <a:rPr lang="en-GB" altLang="nl-NL" sz="2400" dirty="0" err="1" smtClean="0"/>
              <a:t>meedoen</a:t>
            </a:r>
            <a:r>
              <a:rPr lang="en-GB" altLang="nl-NL" sz="2400" dirty="0" smtClean="0"/>
              <a:t> </a:t>
            </a:r>
            <a:r>
              <a:rPr lang="en-GB" altLang="nl-NL" sz="2400" dirty="0" err="1" smtClean="0"/>
              <a:t>aan</a:t>
            </a:r>
            <a:r>
              <a:rPr lang="en-GB" altLang="nl-NL" sz="2400" dirty="0" smtClean="0"/>
              <a:t> de </a:t>
            </a:r>
            <a:r>
              <a:rPr lang="en-GB" altLang="nl-NL" sz="2400" dirty="0" err="1" smtClean="0"/>
              <a:t>samenleving</a:t>
            </a:r>
            <a:r>
              <a:rPr lang="en-GB" altLang="nl-NL" sz="2400" dirty="0" smtClean="0"/>
              <a:t> in </a:t>
            </a:r>
            <a:r>
              <a:rPr lang="en-GB" altLang="nl-NL" sz="2400" dirty="0" err="1" smtClean="0"/>
              <a:t>alle</a:t>
            </a:r>
            <a:r>
              <a:rPr lang="en-GB" altLang="nl-NL" sz="2400" dirty="0" smtClean="0"/>
              <a:t> </a:t>
            </a:r>
            <a:r>
              <a:rPr lang="en-GB" altLang="nl-NL" sz="2400" dirty="0" err="1" smtClean="0"/>
              <a:t>aspecten</a:t>
            </a:r>
            <a:r>
              <a:rPr lang="en-GB" altLang="nl-NL" sz="2400" dirty="0" smtClean="0"/>
              <a:t> van het </a:t>
            </a:r>
            <a:r>
              <a:rPr lang="en-GB" altLang="nl-NL" sz="2400" dirty="0" err="1" smtClean="0"/>
              <a:t>leven</a:t>
            </a:r>
            <a:endParaRPr lang="en-GB" altLang="nl-NL" sz="2400" dirty="0" smtClean="0"/>
          </a:p>
          <a:p>
            <a:pPr eaLnBrk="1" hangingPunct="1">
              <a:defRPr/>
            </a:pPr>
            <a:endParaRPr lang="en-GB" altLang="nl-NL" sz="2400" dirty="0" smtClean="0"/>
          </a:p>
          <a:p>
            <a:pPr eaLnBrk="1" hangingPunct="1">
              <a:defRPr/>
            </a:pPr>
            <a:endParaRPr lang="en-GB" altLang="nl-NL" sz="2400" dirty="0" smtClean="0"/>
          </a:p>
          <a:p>
            <a:pPr eaLnBrk="1" hangingPunct="1">
              <a:defRPr/>
            </a:pPr>
            <a:r>
              <a:rPr lang="en-GB" altLang="nl-NL" sz="2400" dirty="0" err="1" smtClean="0"/>
              <a:t>Uitsluiting</a:t>
            </a:r>
            <a:r>
              <a:rPr lang="en-GB" altLang="nl-NL" sz="2400" dirty="0" smtClean="0"/>
              <a:t> (</a:t>
            </a:r>
            <a:r>
              <a:rPr lang="en-GB" altLang="nl-NL" sz="2400" smtClean="0"/>
              <a:t>exclusie</a:t>
            </a:r>
            <a:r>
              <a:rPr lang="en-GB" altLang="nl-NL" sz="2400" dirty="0" smtClean="0"/>
              <a:t>): </a:t>
            </a:r>
            <a:r>
              <a:rPr lang="en-GB" altLang="nl-NL" sz="2400" dirty="0" err="1" smtClean="0"/>
              <a:t>niet</a:t>
            </a:r>
            <a:r>
              <a:rPr lang="en-GB" altLang="nl-NL" sz="2400" dirty="0" smtClean="0"/>
              <a:t> of </a:t>
            </a:r>
            <a:r>
              <a:rPr lang="en-GB" altLang="nl-NL" sz="2400" dirty="0" err="1" smtClean="0"/>
              <a:t>nauwelijks</a:t>
            </a:r>
            <a:r>
              <a:rPr lang="en-GB" altLang="nl-NL" sz="2400" dirty="0" smtClean="0"/>
              <a:t> </a:t>
            </a:r>
            <a:r>
              <a:rPr lang="en-GB" altLang="nl-NL" sz="2400" dirty="0" err="1" smtClean="0"/>
              <a:t>sprake</a:t>
            </a:r>
            <a:r>
              <a:rPr lang="en-GB" altLang="nl-NL" sz="2400" dirty="0" smtClean="0"/>
              <a:t> van </a:t>
            </a:r>
            <a:r>
              <a:rPr lang="en-GB" altLang="nl-NL" sz="2400" dirty="0" err="1" smtClean="0"/>
              <a:t>sociale</a:t>
            </a:r>
            <a:r>
              <a:rPr lang="en-GB" altLang="nl-NL" sz="2400" dirty="0" smtClean="0"/>
              <a:t> </a:t>
            </a:r>
            <a:r>
              <a:rPr lang="en-GB" altLang="nl-NL" sz="2400" dirty="0" err="1" smtClean="0"/>
              <a:t>participatie</a:t>
            </a:r>
            <a:r>
              <a:rPr lang="en-GB" altLang="nl-NL" sz="2400" dirty="0" smtClean="0"/>
              <a:t> en/of </a:t>
            </a:r>
            <a:r>
              <a:rPr lang="en-GB" altLang="nl-NL" sz="2400" dirty="0" err="1" smtClean="0"/>
              <a:t>sociale</a:t>
            </a:r>
            <a:r>
              <a:rPr lang="en-GB" altLang="nl-NL" sz="2400" dirty="0" smtClean="0"/>
              <a:t> </a:t>
            </a:r>
            <a:r>
              <a:rPr lang="en-GB" altLang="nl-NL" sz="2400" dirty="0" err="1" smtClean="0"/>
              <a:t>ondersteuning</a:t>
            </a:r>
            <a:endParaRPr lang="en-GB" altLang="nl-NL" sz="2400" dirty="0"/>
          </a:p>
          <a:p>
            <a:pPr marL="0" indent="0" eaLnBrk="1" hangingPunct="1">
              <a:buFontTx/>
              <a:buNone/>
              <a:defRPr/>
            </a:pPr>
            <a:endParaRPr lang="en-GB" altLang="nl-NL" sz="2400" dirty="0" smtClean="0"/>
          </a:p>
          <a:p>
            <a:pPr marL="0" indent="0" eaLnBrk="1" hangingPunct="1">
              <a:buFontTx/>
              <a:buNone/>
              <a:defRPr/>
            </a:pPr>
            <a:r>
              <a:rPr lang="en-GB" altLang="nl-NL" sz="2400" dirty="0" smtClean="0"/>
              <a:t>(</a:t>
            </a:r>
            <a:r>
              <a:rPr lang="en-GB" altLang="nl-NL" sz="2400" dirty="0" err="1" smtClean="0"/>
              <a:t>Proefles</a:t>
            </a:r>
            <a:r>
              <a:rPr lang="en-GB" altLang="nl-NL" sz="2400" dirty="0" smtClean="0"/>
              <a:t> Sociale </a:t>
            </a:r>
            <a:r>
              <a:rPr lang="en-GB" altLang="nl-NL" sz="2400" dirty="0" err="1" smtClean="0"/>
              <a:t>Inclusie</a:t>
            </a:r>
            <a:r>
              <a:rPr lang="en-GB" altLang="nl-NL" sz="2400" dirty="0" smtClean="0"/>
              <a:t>, 2013)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260350"/>
            <a:ext cx="8736012" cy="1200150"/>
          </a:xfrm>
        </p:spPr>
        <p:txBody>
          <a:bodyPr/>
          <a:lstStyle/>
          <a:p>
            <a:pPr algn="l" eaLnBrk="1" hangingPunct="1"/>
            <a:r>
              <a:rPr lang="en-GB" altLang="nl-NL" sz="2600" smtClean="0"/>
              <a:t>Disability Studies</a:t>
            </a:r>
          </a:p>
        </p:txBody>
      </p:sp>
      <p:sp>
        <p:nvSpPr>
          <p:cNvPr id="8195" name="Rectangle 3"/>
          <p:cNvSpPr>
            <a:spLocks noGrp="1" noChangeArrowheads="1"/>
          </p:cNvSpPr>
          <p:nvPr>
            <p:ph type="body" idx="1"/>
          </p:nvPr>
        </p:nvSpPr>
        <p:spPr>
          <a:noFill/>
        </p:spPr>
        <p:txBody>
          <a:bodyPr/>
          <a:lstStyle/>
          <a:p>
            <a:pPr eaLnBrk="1" hangingPunct="1"/>
            <a:r>
              <a:rPr lang="nl-NL" altLang="nl-NL" sz="2400" smtClean="0"/>
              <a:t>In Nederland is DS niet ontstaan in de jaren ‘70 zoals wel in andere (m.n. Angelsaksische) landen.</a:t>
            </a:r>
          </a:p>
          <a:p>
            <a:pPr eaLnBrk="1" hangingPunct="1"/>
            <a:r>
              <a:rPr lang="nl-NL" altLang="nl-NL" sz="2400" smtClean="0"/>
              <a:t>Hoe komt dit?</a:t>
            </a:r>
          </a:p>
          <a:p>
            <a:pPr eaLnBrk="1" hangingPunct="1"/>
            <a:r>
              <a:rPr lang="nl-NL" altLang="nl-NL" sz="2400" smtClean="0"/>
              <a:t>Een versnipperd ‘veld’ en weinig/geen cross-disability samenwerking;</a:t>
            </a:r>
          </a:p>
          <a:p>
            <a:pPr eaLnBrk="1" hangingPunct="1"/>
            <a:r>
              <a:rPr lang="nl-NL" altLang="nl-NL" sz="2400" smtClean="0"/>
              <a:t>Wetenschappelijk debat ≠ publiek debat</a:t>
            </a:r>
          </a:p>
          <a:p>
            <a:pPr eaLnBrk="1" hangingPunct="1"/>
            <a:r>
              <a:rPr lang="nl-NL" altLang="nl-NL" sz="2400" smtClean="0"/>
              <a:t>Disability gerelateerd onderzoek vooral beleidsgericht en medisch. Minder in sociale, juridische, geschiedenis wetenschappen.</a:t>
            </a:r>
          </a:p>
          <a:p>
            <a:pPr eaLnBrk="1" hangingPunct="1"/>
            <a:endParaRPr lang="nl-NL" altLang="nl-NL" sz="2400" smtClean="0"/>
          </a:p>
          <a:p>
            <a:pPr eaLnBrk="1" hangingPunct="1"/>
            <a:r>
              <a:rPr lang="nl-NL" altLang="nl-NL" sz="2400" smtClean="0"/>
              <a:t>Sinds 2009: </a:t>
            </a:r>
            <a:r>
              <a:rPr lang="nl-NL" altLang="nl-NL" sz="2400" u="sng" smtClean="0"/>
              <a:t>www.disabilitystudies.nl </a:t>
            </a:r>
          </a:p>
          <a:p>
            <a:pPr eaLnBrk="1" hangingPunct="1"/>
            <a:endParaRPr lang="en-GB" altLang="nl-NL"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p:cNvSpPr>
          <p:nvPr/>
        </p:nvSpPr>
        <p:spPr bwMode="auto">
          <a:xfrm>
            <a:off x="457200" y="-315913"/>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2600">
                <a:solidFill>
                  <a:schemeClr val="tx2"/>
                </a:solidFill>
              </a:rPr>
              <a:t>Opvattingen over disability</a:t>
            </a:r>
          </a:p>
        </p:txBody>
      </p:sp>
      <p:sp>
        <p:nvSpPr>
          <p:cNvPr id="9219" name="Tijdelijke aanduiding voor inhoud 2"/>
          <p:cNvSpPr>
            <a:spLocks/>
          </p:cNvSpPr>
          <p:nvPr/>
        </p:nvSpPr>
        <p:spPr bwMode="auto">
          <a:xfrm>
            <a:off x="576263" y="1377950"/>
            <a:ext cx="2663825"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nl-NL" altLang="nl-NL" sz="2800">
                <a:solidFill>
                  <a:srgbClr val="E46C0A"/>
                </a:solidFill>
              </a:rPr>
              <a:t>medisch </a:t>
            </a:r>
          </a:p>
          <a:p>
            <a:pPr algn="ctr" eaLnBrk="1" hangingPunct="1">
              <a:spcBef>
                <a:spcPct val="0"/>
              </a:spcBef>
              <a:buFontTx/>
              <a:buNone/>
            </a:pPr>
            <a:r>
              <a:rPr lang="nl-NL" altLang="nl-NL" sz="2800">
                <a:solidFill>
                  <a:srgbClr val="E46C0A"/>
                </a:solidFill>
              </a:rPr>
              <a:t>perspectief</a:t>
            </a:r>
          </a:p>
        </p:txBody>
      </p:sp>
      <p:pic>
        <p:nvPicPr>
          <p:cNvPr id="9220" name="Afbeelding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52775" y="4062413"/>
            <a:ext cx="2767013" cy="18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ijdelijke aanduiding voor inhoud 2"/>
          <p:cNvSpPr txBox="1">
            <a:spLocks/>
          </p:cNvSpPr>
          <p:nvPr/>
        </p:nvSpPr>
        <p:spPr bwMode="auto">
          <a:xfrm>
            <a:off x="5976938" y="1377950"/>
            <a:ext cx="2951162"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buClr>
                <a:srgbClr val="CE0044"/>
              </a:buClr>
              <a:buSzPct val="120000"/>
              <a:buFontTx/>
              <a:buNone/>
            </a:pPr>
            <a:r>
              <a:rPr lang="nl-NL" altLang="nl-NL" sz="2800">
                <a:solidFill>
                  <a:srgbClr val="222268"/>
                </a:solidFill>
                <a:ea typeface="Geneva"/>
                <a:cs typeface="Geneva"/>
              </a:rPr>
              <a:t>sociaal-cultureel perspectief</a:t>
            </a:r>
          </a:p>
        </p:txBody>
      </p:sp>
      <p:cxnSp>
        <p:nvCxnSpPr>
          <p:cNvPr id="9222" name="Rechte verbindingslijn 7"/>
          <p:cNvCxnSpPr>
            <a:cxnSpLocks noChangeShapeType="1"/>
          </p:cNvCxnSpPr>
          <p:nvPr/>
        </p:nvCxnSpPr>
        <p:spPr bwMode="auto">
          <a:xfrm>
            <a:off x="1908175" y="3125788"/>
            <a:ext cx="5543550" cy="0"/>
          </a:xfrm>
          <a:prstGeom prst="line">
            <a:avLst/>
          </a:prstGeom>
          <a:noFill/>
          <a:ln w="76200">
            <a:solidFill>
              <a:srgbClr val="000090"/>
            </a:solidFill>
            <a:round/>
            <a:headEnd/>
            <a:tailEnd/>
          </a:ln>
          <a:extLst>
            <a:ext uri="{909E8E84-426E-40DD-AFC4-6F175D3DCCD1}">
              <a14:hiddenFill xmlns:a14="http://schemas.microsoft.com/office/drawing/2010/main">
                <a:noFill/>
              </a14:hiddenFill>
            </a:ext>
          </a:extLst>
        </p:spPr>
      </p:cxnSp>
      <p:cxnSp>
        <p:nvCxnSpPr>
          <p:cNvPr id="9223" name="Rechte verbindingslijn 8"/>
          <p:cNvCxnSpPr>
            <a:cxnSpLocks noChangeShapeType="1"/>
          </p:cNvCxnSpPr>
          <p:nvPr/>
        </p:nvCxnSpPr>
        <p:spPr bwMode="auto">
          <a:xfrm flipH="1">
            <a:off x="1898650" y="2774950"/>
            <a:ext cx="9525" cy="350838"/>
          </a:xfrm>
          <a:prstGeom prst="line">
            <a:avLst/>
          </a:prstGeom>
          <a:noFill/>
          <a:ln w="76200">
            <a:solidFill>
              <a:srgbClr val="000090"/>
            </a:solidFill>
            <a:round/>
            <a:headEnd/>
            <a:tailEnd/>
          </a:ln>
          <a:extLst>
            <a:ext uri="{909E8E84-426E-40DD-AFC4-6F175D3DCCD1}">
              <a14:hiddenFill xmlns:a14="http://schemas.microsoft.com/office/drawing/2010/main">
                <a:noFill/>
              </a14:hiddenFill>
            </a:ext>
          </a:extLst>
        </p:spPr>
      </p:cxnSp>
      <p:cxnSp>
        <p:nvCxnSpPr>
          <p:cNvPr id="9224" name="Rechte verbindingslijn 9"/>
          <p:cNvCxnSpPr>
            <a:cxnSpLocks noChangeShapeType="1"/>
          </p:cNvCxnSpPr>
          <p:nvPr/>
        </p:nvCxnSpPr>
        <p:spPr bwMode="auto">
          <a:xfrm flipV="1">
            <a:off x="7451725" y="2767013"/>
            <a:ext cx="0" cy="358775"/>
          </a:xfrm>
          <a:prstGeom prst="line">
            <a:avLst/>
          </a:prstGeom>
          <a:noFill/>
          <a:ln w="76200">
            <a:solidFill>
              <a:srgbClr val="000090"/>
            </a:solidFill>
            <a:round/>
            <a:headEnd/>
            <a:tailEnd/>
          </a:ln>
          <a:extLst>
            <a:ext uri="{909E8E84-426E-40DD-AFC4-6F175D3DCCD1}">
              <a14:hiddenFill xmlns:a14="http://schemas.microsoft.com/office/drawing/2010/main">
                <a:noFill/>
              </a14:hiddenFill>
            </a:ext>
          </a:extLst>
        </p:spPr>
      </p:cxnSp>
      <p:sp>
        <p:nvSpPr>
          <p:cNvPr id="9225" name="Rechthoek 16"/>
          <p:cNvSpPr>
            <a:spLocks noChangeArrowheads="1"/>
          </p:cNvSpPr>
          <p:nvPr/>
        </p:nvSpPr>
        <p:spPr bwMode="auto">
          <a:xfrm>
            <a:off x="7667625" y="4783138"/>
            <a:ext cx="1368425" cy="1368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nl-NL" altLang="nl-NL" sz="1800">
              <a:ea typeface="Geneva"/>
              <a:cs typeface="Geneva"/>
            </a:endParaRPr>
          </a:p>
        </p:txBody>
      </p:sp>
      <p:sp>
        <p:nvSpPr>
          <p:cNvPr id="9226" name="Tekstvak 1"/>
          <p:cNvSpPr txBox="1">
            <a:spLocks noChangeArrowheads="1"/>
          </p:cNvSpPr>
          <p:nvPr/>
        </p:nvSpPr>
        <p:spPr bwMode="auto">
          <a:xfrm>
            <a:off x="0" y="3198813"/>
            <a:ext cx="2700338"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Gebrek, ziekte als</a:t>
            </a:r>
          </a:p>
          <a:p>
            <a:pPr eaLnBrk="1" hangingPunct="1">
              <a:spcBef>
                <a:spcPct val="0"/>
              </a:spcBef>
              <a:buFontTx/>
              <a:buNone/>
            </a:pPr>
            <a:r>
              <a:rPr lang="nl-NL" altLang="nl-NL" sz="1800">
                <a:ea typeface="Geneva"/>
                <a:cs typeface="Geneva"/>
              </a:rPr>
              <a:t>hoofd identiteit, persoonlijke tragedie</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Herstel, correctie</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Interventie: persoon moet veranderen</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Normaliteit staat vast</a:t>
            </a:r>
          </a:p>
          <a:p>
            <a:pPr eaLnBrk="1" hangingPunct="1">
              <a:spcBef>
                <a:spcPct val="0"/>
              </a:spcBef>
              <a:buFontTx/>
              <a:buNone/>
            </a:pPr>
            <a:endParaRPr lang="nl-NL" altLang="nl-NL" sz="1800">
              <a:ea typeface="Geneva"/>
              <a:cs typeface="Geneva"/>
            </a:endParaRPr>
          </a:p>
          <a:p>
            <a:pPr eaLnBrk="1" hangingPunct="1">
              <a:spcBef>
                <a:spcPct val="0"/>
              </a:spcBef>
              <a:buFontTx/>
              <a:buNone/>
            </a:pPr>
            <a:endParaRPr lang="nl-NL" altLang="nl-NL" sz="1800">
              <a:ea typeface="Geneva"/>
              <a:cs typeface="Geneva"/>
            </a:endParaRPr>
          </a:p>
        </p:txBody>
      </p:sp>
      <p:sp>
        <p:nvSpPr>
          <p:cNvPr id="9227" name="Tekstvak 2"/>
          <p:cNvSpPr txBox="1">
            <a:spLocks noChangeArrowheads="1"/>
          </p:cNvSpPr>
          <p:nvPr/>
        </p:nvSpPr>
        <p:spPr bwMode="auto">
          <a:xfrm>
            <a:off x="6884988" y="3343275"/>
            <a:ext cx="22320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nl-NL" altLang="nl-NL" sz="1800">
                <a:ea typeface="Geneva"/>
                <a:cs typeface="Geneva"/>
              </a:rPr>
              <a:t>Persoonlijke identiteit, burgerschap</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Acceptatie, diversiteit</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Omgeving moet (ook) veranderen</a:t>
            </a:r>
          </a:p>
          <a:p>
            <a:pPr eaLnBrk="1" hangingPunct="1">
              <a:spcBef>
                <a:spcPct val="0"/>
              </a:spcBef>
              <a:buFontTx/>
              <a:buNone/>
            </a:pPr>
            <a:endParaRPr lang="nl-NL" altLang="nl-NL" sz="1800">
              <a:ea typeface="Geneva"/>
              <a:cs typeface="Geneva"/>
            </a:endParaRPr>
          </a:p>
          <a:p>
            <a:pPr eaLnBrk="1" hangingPunct="1">
              <a:spcBef>
                <a:spcPct val="0"/>
              </a:spcBef>
              <a:buFontTx/>
              <a:buNone/>
            </a:pPr>
            <a:r>
              <a:rPr lang="nl-NL" altLang="nl-NL" sz="1800">
                <a:ea typeface="Geneva"/>
                <a:cs typeface="Geneva"/>
              </a:rPr>
              <a:t>Normaliteit ter discussie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idx="4294967295"/>
          </p:nvPr>
        </p:nvSpPr>
        <p:spPr>
          <a:xfrm>
            <a:off x="539750" y="387350"/>
            <a:ext cx="7993063" cy="954088"/>
          </a:xfrm>
        </p:spPr>
        <p:txBody>
          <a:bodyPr anchor="t"/>
          <a:lstStyle/>
          <a:p>
            <a:pPr algn="l" eaLnBrk="1" hangingPunct="1"/>
            <a:r>
              <a:rPr lang="nl-NL" altLang="nl-NL" sz="2600" smtClean="0"/>
              <a:t>Doorschieten sociaal-cultureel perspectief?</a:t>
            </a:r>
          </a:p>
        </p:txBody>
      </p:sp>
      <p:sp>
        <p:nvSpPr>
          <p:cNvPr id="10243" name="Tijdelijke aanduiding voor inhoud 2"/>
          <p:cNvSpPr>
            <a:spLocks noGrp="1"/>
          </p:cNvSpPr>
          <p:nvPr>
            <p:ph idx="4294967295"/>
          </p:nvPr>
        </p:nvSpPr>
        <p:spPr>
          <a:xfrm>
            <a:off x="827088" y="1628775"/>
            <a:ext cx="8015287" cy="3973513"/>
          </a:xfrm>
        </p:spPr>
        <p:txBody>
          <a:bodyPr/>
          <a:lstStyle/>
          <a:p>
            <a:pPr marL="358775" eaLnBrk="1" hangingPunct="1">
              <a:lnSpc>
                <a:spcPct val="90000"/>
              </a:lnSpc>
            </a:pPr>
            <a:r>
              <a:rPr lang="nl-NL" altLang="nl-NL" sz="2400" smtClean="0">
                <a:solidFill>
                  <a:srgbClr val="000000"/>
                </a:solidFill>
              </a:rPr>
              <a:t>Roulstone (1998): [disabled] should not be viewed as purely adjectival, but as a fully relational concept</a:t>
            </a:r>
          </a:p>
          <a:p>
            <a:pPr marL="358775" eaLnBrk="1" hangingPunct="1">
              <a:lnSpc>
                <a:spcPct val="90000"/>
              </a:lnSpc>
            </a:pPr>
            <a:endParaRPr lang="nl-NL" altLang="nl-NL" sz="2400" smtClean="0">
              <a:solidFill>
                <a:srgbClr val="000000"/>
              </a:solidFill>
            </a:endParaRPr>
          </a:p>
          <a:p>
            <a:pPr marL="358775" eaLnBrk="1" hangingPunct="1">
              <a:lnSpc>
                <a:spcPct val="90000"/>
              </a:lnSpc>
            </a:pPr>
            <a:r>
              <a:rPr lang="nl-NL" altLang="nl-NL" sz="2400" smtClean="0">
                <a:solidFill>
                  <a:srgbClr val="000000"/>
                </a:solidFill>
              </a:rPr>
              <a:t>Medisch: inclusie en participatie door normalisatie en ‘reparatie’</a:t>
            </a:r>
          </a:p>
          <a:p>
            <a:pPr marL="358775" eaLnBrk="1" hangingPunct="1">
              <a:lnSpc>
                <a:spcPct val="90000"/>
              </a:lnSpc>
            </a:pPr>
            <a:endParaRPr lang="nl-NL" altLang="nl-NL" sz="2400" smtClean="0">
              <a:solidFill>
                <a:srgbClr val="000000"/>
              </a:solidFill>
            </a:endParaRPr>
          </a:p>
          <a:p>
            <a:pPr marL="358775" eaLnBrk="1" hangingPunct="1">
              <a:lnSpc>
                <a:spcPct val="90000"/>
              </a:lnSpc>
            </a:pPr>
            <a:r>
              <a:rPr lang="nl-NL" altLang="nl-NL" sz="2400" smtClean="0">
                <a:solidFill>
                  <a:srgbClr val="000000"/>
                </a:solidFill>
              </a:rPr>
              <a:t>Sociaal: inclusie en participatie door aanpassing maatschappij</a:t>
            </a:r>
          </a:p>
          <a:p>
            <a:pPr marL="358775" eaLnBrk="1" hangingPunct="1">
              <a:lnSpc>
                <a:spcPct val="90000"/>
              </a:lnSpc>
            </a:pPr>
            <a:endParaRPr lang="nl-NL" altLang="nl-NL" sz="2400" smtClean="0">
              <a:solidFill>
                <a:srgbClr val="000000"/>
              </a:solidFill>
            </a:endParaRPr>
          </a:p>
          <a:p>
            <a:pPr marL="358775" eaLnBrk="1" hangingPunct="1">
              <a:lnSpc>
                <a:spcPct val="90000"/>
              </a:lnSpc>
            </a:pPr>
            <a:r>
              <a:rPr lang="nl-NL" altLang="nl-NL" sz="2400" smtClean="0">
                <a:solidFill>
                  <a:srgbClr val="000000"/>
                </a:solidFill>
              </a:rPr>
              <a:t>Maar: welke invloed hebben mensen zelf op mechanismen van in- en uitsluiting?</a:t>
            </a:r>
          </a:p>
          <a:p>
            <a:pPr marL="358775" eaLnBrk="1" hangingPunct="1">
              <a:lnSpc>
                <a:spcPct val="90000"/>
              </a:lnSpc>
            </a:pPr>
            <a:endParaRPr lang="nl-NL" altLang="nl-NL" sz="2400" smtClean="0">
              <a:solidFill>
                <a:srgbClr val="000000"/>
              </a:solidFill>
            </a:endParaRPr>
          </a:p>
          <a:p>
            <a:pPr marL="358775" eaLnBrk="1" hangingPunct="1">
              <a:lnSpc>
                <a:spcPct val="90000"/>
              </a:lnSpc>
            </a:pPr>
            <a:r>
              <a:rPr lang="nl-NL" altLang="nl-NL" sz="2400" smtClean="0">
                <a:solidFill>
                  <a:srgbClr val="000000"/>
                </a:solidFill>
                <a:hlinkClick r:id="rId2"/>
              </a:rPr>
              <a:t>WWW.MEERDANHANDIG.NL</a:t>
            </a:r>
            <a:r>
              <a:rPr lang="nl-NL" altLang="nl-NL" sz="2400" smtClean="0">
                <a:solidFill>
                  <a:srgbClr val="000000"/>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2"/>
          <p:cNvSpPr>
            <a:spLocks noGrp="1"/>
          </p:cNvSpPr>
          <p:nvPr>
            <p:ph type="title" idx="4294967295"/>
          </p:nvPr>
        </p:nvSpPr>
        <p:spPr>
          <a:xfrm>
            <a:off x="395288" y="333375"/>
            <a:ext cx="8748712" cy="1125538"/>
          </a:xfrm>
        </p:spPr>
        <p:txBody>
          <a:bodyPr/>
          <a:lstStyle/>
          <a:p>
            <a:pPr eaLnBrk="1" hangingPunct="1"/>
            <a:r>
              <a:rPr lang="nl-NL" altLang="nl-NL" smtClean="0"/>
              <a:t>Opdracht</a:t>
            </a:r>
          </a:p>
        </p:txBody>
      </p:sp>
      <p:sp>
        <p:nvSpPr>
          <p:cNvPr id="5" name="Title 1"/>
          <p:cNvSpPr txBox="1">
            <a:spLocks/>
          </p:cNvSpPr>
          <p:nvPr/>
        </p:nvSpPr>
        <p:spPr bwMode="auto">
          <a:xfrm>
            <a:off x="492125" y="2420938"/>
            <a:ext cx="84423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600">
                <a:solidFill>
                  <a:schemeClr val="bg1"/>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2600" b="1">
                <a:solidFill>
                  <a:schemeClr val="tx2"/>
                </a:solidFill>
                <a:latin typeface="Verdana" pitchFamily="34" charset="0"/>
                <a:ea typeface="ＭＳ Ｐゴシック" pitchFamily="-48" charset="-128"/>
              </a:defRPr>
            </a:lvl6pPr>
            <a:lvl7pPr marL="914400" algn="l" rtl="0" fontAlgn="base">
              <a:spcBef>
                <a:spcPct val="0"/>
              </a:spcBef>
              <a:spcAft>
                <a:spcPct val="0"/>
              </a:spcAft>
              <a:defRPr sz="2600" b="1">
                <a:solidFill>
                  <a:schemeClr val="tx2"/>
                </a:solidFill>
                <a:latin typeface="Verdana" pitchFamily="34" charset="0"/>
                <a:ea typeface="ＭＳ Ｐゴシック" pitchFamily="-48" charset="-128"/>
              </a:defRPr>
            </a:lvl7pPr>
            <a:lvl8pPr marL="1371600" algn="l" rtl="0" fontAlgn="base">
              <a:spcBef>
                <a:spcPct val="0"/>
              </a:spcBef>
              <a:spcAft>
                <a:spcPct val="0"/>
              </a:spcAft>
              <a:defRPr sz="2600" b="1">
                <a:solidFill>
                  <a:schemeClr val="tx2"/>
                </a:solidFill>
                <a:latin typeface="Verdana" pitchFamily="34" charset="0"/>
                <a:ea typeface="ＭＳ Ｐゴシック" pitchFamily="-48" charset="-128"/>
              </a:defRPr>
            </a:lvl8pPr>
            <a:lvl9pPr marL="1828800" algn="l" rtl="0" fontAlgn="base">
              <a:spcBef>
                <a:spcPct val="0"/>
              </a:spcBef>
              <a:spcAft>
                <a:spcPct val="0"/>
              </a:spcAft>
              <a:defRPr sz="2600" b="1">
                <a:solidFill>
                  <a:schemeClr val="tx2"/>
                </a:solidFill>
                <a:latin typeface="Verdana" pitchFamily="34" charset="0"/>
                <a:ea typeface="ＭＳ Ｐゴシック" pitchFamily="-48" charset="-128"/>
              </a:defRPr>
            </a:lvl9pPr>
          </a:lstStyle>
          <a:p>
            <a:pPr>
              <a:defRPr/>
            </a:pPr>
            <a:r>
              <a:rPr lang="en-GB" kern="0" dirty="0" err="1" smtClean="0">
                <a:solidFill>
                  <a:schemeClr val="tx1"/>
                </a:solidFill>
              </a:rPr>
              <a:t>Maak</a:t>
            </a:r>
            <a:r>
              <a:rPr lang="en-GB" kern="0" dirty="0" smtClean="0">
                <a:solidFill>
                  <a:schemeClr val="tx1"/>
                </a:solidFill>
              </a:rPr>
              <a:t> </a:t>
            </a:r>
            <a:r>
              <a:rPr lang="en-GB" kern="0" dirty="0" err="1" smtClean="0">
                <a:solidFill>
                  <a:schemeClr val="tx1"/>
                </a:solidFill>
              </a:rPr>
              <a:t>groepjes</a:t>
            </a:r>
            <a:r>
              <a:rPr lang="en-GB" kern="0" dirty="0" smtClean="0">
                <a:solidFill>
                  <a:schemeClr val="tx1"/>
                </a:solidFill>
              </a:rPr>
              <a:t> van 3-4 </a:t>
            </a:r>
            <a:r>
              <a:rPr lang="en-GB" kern="0" dirty="0" err="1" smtClean="0">
                <a:solidFill>
                  <a:schemeClr val="tx1"/>
                </a:solidFill>
              </a:rPr>
              <a:t>studenten</a:t>
            </a:r>
            <a:r>
              <a:rPr lang="en-GB" kern="0" dirty="0" smtClean="0">
                <a:solidFill>
                  <a:schemeClr val="tx1"/>
                </a:solidFill>
              </a:rPr>
              <a:t> (vast </a:t>
            </a:r>
            <a:r>
              <a:rPr lang="en-GB" kern="0" dirty="0" err="1" smtClean="0">
                <a:solidFill>
                  <a:schemeClr val="tx1"/>
                </a:solidFill>
              </a:rPr>
              <a:t>voor</a:t>
            </a:r>
            <a:r>
              <a:rPr lang="en-GB" kern="0" dirty="0" smtClean="0">
                <a:solidFill>
                  <a:schemeClr val="tx1"/>
                </a:solidFill>
              </a:rPr>
              <a:t> hele cursus)</a:t>
            </a:r>
          </a:p>
          <a:p>
            <a:pPr>
              <a:defRPr/>
            </a:pPr>
            <a:r>
              <a:rPr lang="en-GB" kern="0" dirty="0" err="1" smtClean="0">
                <a:solidFill>
                  <a:schemeClr val="tx1"/>
                </a:solidFill>
              </a:rPr>
              <a:t>Schrijf</a:t>
            </a:r>
            <a:r>
              <a:rPr lang="en-GB" kern="0" dirty="0" smtClean="0">
                <a:solidFill>
                  <a:schemeClr val="tx1"/>
                </a:solidFill>
              </a:rPr>
              <a:t> </a:t>
            </a:r>
            <a:r>
              <a:rPr lang="en-GB" kern="0" dirty="0" err="1" smtClean="0">
                <a:solidFill>
                  <a:schemeClr val="tx1"/>
                </a:solidFill>
              </a:rPr>
              <a:t>kort</a:t>
            </a:r>
            <a:r>
              <a:rPr lang="en-GB" kern="0" dirty="0" smtClean="0">
                <a:solidFill>
                  <a:schemeClr val="tx1"/>
                </a:solidFill>
              </a:rPr>
              <a:t> (1 A4) op </a:t>
            </a:r>
            <a:r>
              <a:rPr lang="en-GB" kern="0" dirty="0" err="1" smtClean="0">
                <a:solidFill>
                  <a:schemeClr val="tx1"/>
                </a:solidFill>
              </a:rPr>
              <a:t>welke</a:t>
            </a:r>
            <a:r>
              <a:rPr lang="en-GB" kern="0" dirty="0" smtClean="0">
                <a:solidFill>
                  <a:schemeClr val="tx1"/>
                </a:solidFill>
              </a:rPr>
              <a:t> </a:t>
            </a:r>
            <a:r>
              <a:rPr lang="en-GB" kern="0" dirty="0" err="1" smtClean="0">
                <a:solidFill>
                  <a:schemeClr val="tx1"/>
                </a:solidFill>
              </a:rPr>
              <a:t>wijze</a:t>
            </a:r>
            <a:r>
              <a:rPr lang="en-GB" kern="0" dirty="0" smtClean="0">
                <a:solidFill>
                  <a:schemeClr val="tx1"/>
                </a:solidFill>
              </a:rPr>
              <a:t> </a:t>
            </a:r>
            <a:r>
              <a:rPr lang="en-GB" kern="0" dirty="0" err="1" smtClean="0">
                <a:solidFill>
                  <a:schemeClr val="tx1"/>
                </a:solidFill>
              </a:rPr>
              <a:t>een</a:t>
            </a:r>
            <a:r>
              <a:rPr lang="en-GB" kern="0" dirty="0" smtClean="0">
                <a:solidFill>
                  <a:schemeClr val="tx1"/>
                </a:solidFill>
              </a:rPr>
              <a:t> </a:t>
            </a:r>
            <a:r>
              <a:rPr lang="en-GB" kern="0" dirty="0" err="1" smtClean="0">
                <a:solidFill>
                  <a:schemeClr val="tx1"/>
                </a:solidFill>
              </a:rPr>
              <a:t>hulpmiddel</a:t>
            </a:r>
            <a:r>
              <a:rPr lang="en-GB" kern="0" dirty="0" smtClean="0">
                <a:solidFill>
                  <a:schemeClr val="tx1"/>
                </a:solidFill>
              </a:rPr>
              <a:t> </a:t>
            </a:r>
            <a:r>
              <a:rPr lang="en-GB" kern="0" dirty="0" err="1" smtClean="0">
                <a:solidFill>
                  <a:schemeClr val="tx1"/>
                </a:solidFill>
              </a:rPr>
              <a:t>bijdraagt</a:t>
            </a:r>
            <a:r>
              <a:rPr lang="en-GB" kern="0" dirty="0" smtClean="0">
                <a:solidFill>
                  <a:schemeClr val="tx1"/>
                </a:solidFill>
              </a:rPr>
              <a:t> </a:t>
            </a:r>
            <a:r>
              <a:rPr lang="en-GB" kern="0" dirty="0" err="1" smtClean="0">
                <a:solidFill>
                  <a:schemeClr val="tx1"/>
                </a:solidFill>
              </a:rPr>
              <a:t>aan</a:t>
            </a:r>
            <a:r>
              <a:rPr lang="en-GB" kern="0" dirty="0" smtClean="0">
                <a:solidFill>
                  <a:schemeClr val="tx1"/>
                </a:solidFill>
              </a:rPr>
              <a:t> </a:t>
            </a:r>
            <a:r>
              <a:rPr lang="en-GB" kern="0" dirty="0" err="1" smtClean="0">
                <a:solidFill>
                  <a:schemeClr val="tx1"/>
                </a:solidFill>
              </a:rPr>
              <a:t>uitsluiting</a:t>
            </a:r>
            <a:endParaRPr lang="en-GB" kern="0" dirty="0" smtClean="0">
              <a:solidFill>
                <a:schemeClr val="tx1"/>
              </a:solidFill>
            </a:endParaRPr>
          </a:p>
          <a:p>
            <a:pPr marL="457200" indent="-457200">
              <a:buFontTx/>
              <a:buChar char="-"/>
              <a:defRPr/>
            </a:pPr>
            <a:r>
              <a:rPr lang="en-GB" kern="0" dirty="0" err="1" smtClean="0">
                <a:solidFill>
                  <a:schemeClr val="tx1"/>
                </a:solidFill>
              </a:rPr>
              <a:t>Concreet</a:t>
            </a:r>
            <a:endParaRPr lang="en-GB" kern="0" dirty="0" smtClean="0">
              <a:solidFill>
                <a:schemeClr val="tx1"/>
              </a:solidFill>
            </a:endParaRPr>
          </a:p>
          <a:p>
            <a:pPr marL="457200" indent="-457200">
              <a:buFontTx/>
              <a:buChar char="-"/>
              <a:defRPr/>
            </a:pPr>
            <a:r>
              <a:rPr lang="en-GB" kern="0" dirty="0" err="1" smtClean="0">
                <a:solidFill>
                  <a:schemeClr val="tx1"/>
                </a:solidFill>
              </a:rPr>
              <a:t>Beschrijf</a:t>
            </a:r>
            <a:r>
              <a:rPr lang="en-GB" kern="0" dirty="0" smtClean="0">
                <a:solidFill>
                  <a:schemeClr val="tx1"/>
                </a:solidFill>
              </a:rPr>
              <a:t> </a:t>
            </a:r>
            <a:r>
              <a:rPr lang="en-GB" kern="0" dirty="0" err="1" smtClean="0">
                <a:solidFill>
                  <a:schemeClr val="tx1"/>
                </a:solidFill>
              </a:rPr>
              <a:t>hulpmiddel</a:t>
            </a:r>
            <a:r>
              <a:rPr lang="en-GB" kern="0" dirty="0" smtClean="0">
                <a:solidFill>
                  <a:schemeClr val="tx1"/>
                </a:solidFill>
              </a:rPr>
              <a:t> en </a:t>
            </a:r>
            <a:r>
              <a:rPr lang="en-GB" kern="0" dirty="0" err="1" smtClean="0">
                <a:solidFill>
                  <a:schemeClr val="tx1"/>
                </a:solidFill>
              </a:rPr>
              <a:t>gebruiker</a:t>
            </a:r>
            <a:endParaRPr lang="en-GB" kern="0" dirty="0" smtClean="0">
              <a:solidFill>
                <a:schemeClr val="tx1"/>
              </a:solidFill>
            </a:endParaRPr>
          </a:p>
          <a:p>
            <a:pPr marL="457200" indent="-457200">
              <a:buFontTx/>
              <a:buChar char="-"/>
              <a:defRPr/>
            </a:pPr>
            <a:r>
              <a:rPr lang="en-GB" kern="0" dirty="0" err="1" smtClean="0">
                <a:solidFill>
                  <a:schemeClr val="tx1"/>
                </a:solidFill>
              </a:rPr>
              <a:t>Beschrijf</a:t>
            </a:r>
            <a:r>
              <a:rPr lang="en-GB" kern="0" dirty="0" smtClean="0">
                <a:solidFill>
                  <a:schemeClr val="tx1"/>
                </a:solidFill>
              </a:rPr>
              <a:t> </a:t>
            </a:r>
            <a:r>
              <a:rPr lang="en-GB" kern="0" dirty="0" err="1" smtClean="0">
                <a:solidFill>
                  <a:schemeClr val="tx1"/>
                </a:solidFill>
              </a:rPr>
              <a:t>situatie</a:t>
            </a:r>
            <a:endParaRPr lang="en-GB" kern="0" dirty="0" smtClean="0">
              <a:solidFill>
                <a:schemeClr val="tx1"/>
              </a:solidFill>
            </a:endParaRPr>
          </a:p>
          <a:p>
            <a:pPr marL="457200" indent="-457200">
              <a:buFontTx/>
              <a:buChar char="-"/>
              <a:defRPr/>
            </a:pPr>
            <a:r>
              <a:rPr lang="en-GB" kern="0" dirty="0" err="1" smtClean="0">
                <a:solidFill>
                  <a:schemeClr val="tx1"/>
                </a:solidFill>
              </a:rPr>
              <a:t>Beschrijf</a:t>
            </a:r>
            <a:r>
              <a:rPr lang="en-GB" kern="0" dirty="0" smtClean="0">
                <a:solidFill>
                  <a:schemeClr val="tx1"/>
                </a:solidFill>
              </a:rPr>
              <a:t> hoe </a:t>
            </a:r>
            <a:r>
              <a:rPr lang="en-GB" kern="0" dirty="0" err="1" smtClean="0">
                <a:solidFill>
                  <a:schemeClr val="tx1"/>
                </a:solidFill>
              </a:rPr>
              <a:t>uitsluiting</a:t>
            </a:r>
            <a:r>
              <a:rPr lang="en-GB" kern="0" dirty="0" smtClean="0">
                <a:solidFill>
                  <a:schemeClr val="tx1"/>
                </a:solidFill>
              </a:rPr>
              <a:t> </a:t>
            </a:r>
            <a:r>
              <a:rPr lang="en-GB" kern="0" dirty="0" err="1" smtClean="0">
                <a:solidFill>
                  <a:schemeClr val="tx1"/>
                </a:solidFill>
              </a:rPr>
              <a:t>plaatsvindt</a:t>
            </a:r>
            <a:endParaRPr lang="en-GB" kern="0" dirty="0" smtClean="0">
              <a:solidFill>
                <a:schemeClr val="tx1"/>
              </a:solidFill>
            </a:endParaRPr>
          </a:p>
        </p:txBody>
      </p:sp>
      <p:sp>
        <p:nvSpPr>
          <p:cNvPr id="6"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nl-NL" altLang="nl-NL">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2"/>
          <p:cNvSpPr>
            <a:spLocks noGrp="1"/>
          </p:cNvSpPr>
          <p:nvPr>
            <p:ph type="title" idx="4294967295"/>
          </p:nvPr>
        </p:nvSpPr>
        <p:spPr>
          <a:xfrm>
            <a:off x="395288" y="3068638"/>
            <a:ext cx="8748712" cy="1125537"/>
          </a:xfrm>
        </p:spPr>
        <p:txBody>
          <a:bodyPr/>
          <a:lstStyle/>
          <a:p>
            <a:pPr eaLnBrk="1" hangingPunct="1"/>
            <a:r>
              <a:rPr lang="nl-NL" altLang="nl-NL" sz="2800" smtClean="0"/>
              <a:t>Thuis zijn de toestellen volledig geaccepteerd: ‘Mijn dochter vroeg me vanaf welke leeftijd zij ook toestellen mag gaan dragen. Ze ging er vanuit dat iedereen dat doet.’ Ook goede vrienden weten van Veerle’s gehoorapparaten. Daarbuiten, op het werk of bij kennissen, weten mensen het niet. Ze draagt een kapsel waarmee ze de toestellen goed kan verhullen. Ze kiest hiervoor omdat ze niet zielig gevonden wil worden. ‘Er kleeft toch een oubollig en slachtofferig imago aan het hoortoestel’. En daar wil ze zich niet mee identificeren. ‘Ik voel me niet gehandicapt’.</a:t>
            </a:r>
            <a:br>
              <a:rPr lang="nl-NL" altLang="nl-NL" sz="2800" smtClean="0"/>
            </a:br>
            <a:r>
              <a:rPr lang="nl-NL" altLang="nl-NL" sz="3200" smtClean="0"/>
              <a:t/>
            </a:r>
            <a:br>
              <a:rPr lang="nl-NL" altLang="nl-NL" sz="3200" smtClean="0"/>
            </a:br>
            <a:r>
              <a:rPr lang="nl-NL" altLang="nl-NL" sz="3200" smtClean="0"/>
              <a:t>		Meer dan handig, p24</a:t>
            </a:r>
          </a:p>
        </p:txBody>
      </p:sp>
      <p:sp>
        <p:nvSpPr>
          <p:cNvPr id="4" name="Title 1"/>
          <p:cNvSpPr txBox="1">
            <a:spLocks/>
          </p:cNvSpPr>
          <p:nvPr/>
        </p:nvSpPr>
        <p:spPr bwMode="auto">
          <a:xfrm>
            <a:off x="492125" y="230188"/>
            <a:ext cx="844232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600">
                <a:solidFill>
                  <a:schemeClr val="bg1"/>
                </a:solidFill>
                <a:latin typeface="Arial"/>
                <a:ea typeface="MS PGothic" panose="020B0600070205080204" pitchFamily="34" charset="-128"/>
                <a:cs typeface="ＭＳ Ｐゴシック" charset="0"/>
              </a:defRPr>
            </a:lvl1pPr>
            <a:lvl2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2600">
                <a:solidFill>
                  <a:schemeClr val="bg1"/>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2600" b="1">
                <a:solidFill>
                  <a:schemeClr val="tx2"/>
                </a:solidFill>
                <a:latin typeface="Verdana" pitchFamily="34" charset="0"/>
                <a:ea typeface="ＭＳ Ｐゴシック" pitchFamily="-48" charset="-128"/>
              </a:defRPr>
            </a:lvl6pPr>
            <a:lvl7pPr marL="914400" algn="l" rtl="0" fontAlgn="base">
              <a:spcBef>
                <a:spcPct val="0"/>
              </a:spcBef>
              <a:spcAft>
                <a:spcPct val="0"/>
              </a:spcAft>
              <a:defRPr sz="2600" b="1">
                <a:solidFill>
                  <a:schemeClr val="tx2"/>
                </a:solidFill>
                <a:latin typeface="Verdana" pitchFamily="34" charset="0"/>
                <a:ea typeface="ＭＳ Ｐゴシック" pitchFamily="-48" charset="-128"/>
              </a:defRPr>
            </a:lvl7pPr>
            <a:lvl8pPr marL="1371600" algn="l" rtl="0" fontAlgn="base">
              <a:spcBef>
                <a:spcPct val="0"/>
              </a:spcBef>
              <a:spcAft>
                <a:spcPct val="0"/>
              </a:spcAft>
              <a:defRPr sz="2600" b="1">
                <a:solidFill>
                  <a:schemeClr val="tx2"/>
                </a:solidFill>
                <a:latin typeface="Verdana" pitchFamily="34" charset="0"/>
                <a:ea typeface="ＭＳ Ｐゴシック" pitchFamily="-48" charset="-128"/>
              </a:defRPr>
            </a:lvl8pPr>
            <a:lvl9pPr marL="1828800" algn="l" rtl="0" fontAlgn="base">
              <a:spcBef>
                <a:spcPct val="0"/>
              </a:spcBef>
              <a:spcAft>
                <a:spcPct val="0"/>
              </a:spcAft>
              <a:defRPr sz="2600" b="1">
                <a:solidFill>
                  <a:schemeClr val="tx2"/>
                </a:solidFill>
                <a:latin typeface="Verdana" pitchFamily="34" charset="0"/>
                <a:ea typeface="ＭＳ Ｐゴシック" pitchFamily="-48" charset="-128"/>
              </a:defRPr>
            </a:lvl9pPr>
          </a:lstStyle>
          <a:p>
            <a:pPr>
              <a:defRPr/>
            </a:pPr>
            <a:endParaRPr lang="en-GB" kern="0" dirty="0" smtClean="0"/>
          </a:p>
        </p:txBody>
      </p:sp>
      <p:sp>
        <p:nvSpPr>
          <p:cNvPr id="5" name="Content Placeholder 2"/>
          <p:cNvSpPr txBox="1">
            <a:spLocks/>
          </p:cNvSpPr>
          <p:nvPr/>
        </p:nvSpPr>
        <p:spPr bwMode="auto">
          <a:xfrm>
            <a:off x="420688" y="1843088"/>
            <a:ext cx="852170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Clr>
                <a:srgbClr val="CE0044"/>
              </a:buClr>
              <a:buSzPct val="120000"/>
              <a:buFontTx/>
              <a:buNone/>
            </a:pPr>
            <a:endParaRPr lang="nl-NL" altLang="nl-NL">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665</Words>
  <Application>Microsoft Office PowerPoint</Application>
  <PresentationFormat>Diavoorstelling (4:3)</PresentationFormat>
  <Paragraphs>144</Paragraphs>
  <Slides>27</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27</vt:i4>
      </vt:variant>
    </vt:vector>
  </HeadingPairs>
  <TitlesOfParts>
    <vt:vector size="34" baseType="lpstr">
      <vt:lpstr>Arial</vt:lpstr>
      <vt:lpstr>Geneva</vt:lpstr>
      <vt:lpstr>MS PGothic</vt:lpstr>
      <vt:lpstr>MS PGothic</vt:lpstr>
      <vt:lpstr>Verdana</vt:lpstr>
      <vt:lpstr>Wingdings</vt:lpstr>
      <vt:lpstr>Standaardontwerp</vt:lpstr>
      <vt:lpstr>PowerPoint-presentatie</vt:lpstr>
      <vt:lpstr>PowerPoint-presentatie</vt:lpstr>
      <vt:lpstr>Voorbereidende opdracht</vt:lpstr>
      <vt:lpstr>Definities van in- en uitsluiting</vt:lpstr>
      <vt:lpstr>Disability Studies</vt:lpstr>
      <vt:lpstr>PowerPoint-presentatie</vt:lpstr>
      <vt:lpstr>Doorschieten sociaal-cultureel perspectief?</vt:lpstr>
      <vt:lpstr>Opdracht</vt:lpstr>
      <vt:lpstr>Thuis zijn de toestellen volledig geaccepteerd: ‘Mijn dochter vroeg me vanaf welke leeftijd zij ook toestellen mag gaan dragen. Ze ging er vanuit dat iedereen dat doet.’ Ook goede vrienden weten van Veerle’s gehoorapparaten. Daarbuiten, op het werk of bij kennissen, weten mensen het niet. Ze draagt een kapsel waarmee ze de toestellen goed kan verhullen. Ze kiest hiervoor omdat ze niet zielig gevonden wil worden. ‘Er kleeft toch een oubollig en slachtofferig imago aan het hoortoestel’. En daar wil ze zich niet mee identificeren. ‘Ik voel me niet gehandicapt’.    Meer dan handig, p24</vt:lpstr>
      <vt:lpstr>PowerPoint-presentatie</vt:lpstr>
      <vt:lpstr>PowerPoint-presentatie</vt:lpstr>
      <vt:lpstr>Passing as normal</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Functie</vt:lpstr>
      <vt:lpstr>Passing as normal: esthetiek</vt:lpstr>
      <vt:lpstr>Passing as normal: voordelen</vt:lpstr>
      <vt:lpstr>Passing as normal: nadelen</vt:lpstr>
      <vt:lpstr>PowerPoint-presentatie</vt:lpstr>
      <vt:lpstr>Conclusies</vt:lpstr>
      <vt:lpstr>Volgende 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Sander Hilberink</dc:creator>
  <cp:lastModifiedBy>Sander Hilberink</cp:lastModifiedBy>
  <cp:revision>40</cp:revision>
  <dcterms:created xsi:type="dcterms:W3CDTF">2014-12-19T15:27:15Z</dcterms:created>
  <dcterms:modified xsi:type="dcterms:W3CDTF">2016-02-20T12:36:59Z</dcterms:modified>
</cp:coreProperties>
</file>